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2.xml" ContentType="application/vnd.openxmlformats-officedocument.presentationml.notesSlide+xml"/>
  <Override PartName="/ppt/charts/chart3.xml" ContentType="application/vnd.openxmlformats-officedocument.drawingml.chart+xml"/>
  <Override PartName="/ppt/theme/themeOverride1.xml" ContentType="application/vnd.openxmlformats-officedocument.themeOverride+xml"/>
  <Override PartName="/ppt/notesSlides/notesSlide3.xml" ContentType="application/vnd.openxmlformats-officedocument.presentationml.notesSlide+xml"/>
  <Override PartName="/ppt/charts/chart4.xml" ContentType="application/vnd.openxmlformats-officedocument.drawingml.chart+xml"/>
  <Override PartName="/ppt/notesSlides/notesSlide4.xml" ContentType="application/vnd.openxmlformats-officedocument.presentationml.notesSlide+xml"/>
  <Override PartName="/ppt/charts/chart5.xml" ContentType="application/vnd.openxmlformats-officedocument.drawingml.chart+xml"/>
  <Override PartName="/ppt/notesSlides/notesSlide5.xml" ContentType="application/vnd.openxmlformats-officedocument.presentationml.notesSlide+xml"/>
  <Override PartName="/ppt/charts/chart6.xml" ContentType="application/vnd.openxmlformats-officedocument.drawingml.chart+xml"/>
  <Override PartName="/ppt/notesSlides/notesSlide6.xml" ContentType="application/vnd.openxmlformats-officedocument.presentationml.notesSlide+xml"/>
  <Override PartName="/ppt/charts/chart7.xml" ContentType="application/vnd.openxmlformats-officedocument.drawingml.chart+xml"/>
  <Override PartName="/ppt/notesSlides/notesSlide7.xml" ContentType="application/vnd.openxmlformats-officedocument.presentationml.notesSlide+xml"/>
  <Override PartName="/ppt/charts/chart8.xml" ContentType="application/vnd.openxmlformats-officedocument.drawingml.chart+xml"/>
  <Override PartName="/ppt/notesSlides/notesSlide8.xml" ContentType="application/vnd.openxmlformats-officedocument.presentationml.notesSlide+xml"/>
  <Override PartName="/ppt/charts/chart9.xml" ContentType="application/vnd.openxmlformats-officedocument.drawingml.chart+xml"/>
  <Override PartName="/ppt/notesSlides/notesSlide9.xml" ContentType="application/vnd.openxmlformats-officedocument.presentationml.notesSlide+xml"/>
  <Override PartName="/ppt/charts/chart10.xml" ContentType="application/vnd.openxmlformats-officedocument.drawingml.chart+xml"/>
  <Override PartName="/ppt/notesSlides/notesSlide10.xml" ContentType="application/vnd.openxmlformats-officedocument.presentationml.notesSlide+xml"/>
  <Override PartName="/ppt/charts/chart11.xml" ContentType="application/vnd.openxmlformats-officedocument.drawingml.chart+xml"/>
  <Override PartName="/ppt/notesSlides/notesSlide11.xml" ContentType="application/vnd.openxmlformats-officedocument.presentationml.notesSlide+xml"/>
  <Override PartName="/ppt/charts/chart12.xml" ContentType="application/vnd.openxmlformats-officedocument.drawingml.chart+xml"/>
  <Override PartName="/ppt/notesSlides/notesSlide12.xml" ContentType="application/vnd.openxmlformats-officedocument.presentationml.notesSlide+xml"/>
  <Override PartName="/ppt/charts/chart13.xml" ContentType="application/vnd.openxmlformats-officedocument.drawingml.chart+xml"/>
  <Override PartName="/ppt/notesSlides/notesSlide13.xml" ContentType="application/vnd.openxmlformats-officedocument.presentationml.notesSlide+xml"/>
  <Override PartName="/ppt/charts/chart14.xml" ContentType="application/vnd.openxmlformats-officedocument.drawingml.chart+xml"/>
  <Override PartName="/ppt/notesSlides/notesSlide14.xml" ContentType="application/vnd.openxmlformats-officedocument.presentationml.notesSlide+xml"/>
  <Override PartName="/ppt/charts/chart15.xml" ContentType="application/vnd.openxmlformats-officedocument.drawingml.chart+xml"/>
  <Override PartName="/ppt/notesSlides/notesSlide15.xml" ContentType="application/vnd.openxmlformats-officedocument.presentationml.notesSlide+xml"/>
  <Override PartName="/ppt/charts/chart16.xml" ContentType="application/vnd.openxmlformats-officedocument.drawingml.chart+xml"/>
  <Override PartName="/ppt/notesSlides/notesSlide16.xml" ContentType="application/vnd.openxmlformats-officedocument.presentationml.notesSlide+xml"/>
  <Override PartName="/ppt/charts/chart17.xml" ContentType="application/vnd.openxmlformats-officedocument.drawingml.chart+xml"/>
  <Override PartName="/ppt/notesSlides/notesSlide17.xml" ContentType="application/vnd.openxmlformats-officedocument.presentationml.notesSlide+xml"/>
  <Override PartName="/ppt/charts/chart18.xml" ContentType="application/vnd.openxmlformats-officedocument.drawingml.char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notesMasterIdLst>
    <p:notesMasterId r:id="rId31"/>
  </p:notesMasterIdLst>
  <p:handoutMasterIdLst>
    <p:handoutMasterId r:id="rId32"/>
  </p:handoutMasterIdLst>
  <p:sldIdLst>
    <p:sldId id="257" r:id="rId5"/>
    <p:sldId id="687" r:id="rId6"/>
    <p:sldId id="644" r:id="rId7"/>
    <p:sldId id="645" r:id="rId8"/>
    <p:sldId id="646" r:id="rId9"/>
    <p:sldId id="647" r:id="rId10"/>
    <p:sldId id="309" r:id="rId11"/>
    <p:sldId id="630" r:id="rId12"/>
    <p:sldId id="648" r:id="rId13"/>
    <p:sldId id="626" r:id="rId14"/>
    <p:sldId id="688" r:id="rId15"/>
    <p:sldId id="692" r:id="rId16"/>
    <p:sldId id="693" r:id="rId17"/>
    <p:sldId id="694" r:id="rId18"/>
    <p:sldId id="689" r:id="rId19"/>
    <p:sldId id="690" r:id="rId20"/>
    <p:sldId id="691" r:id="rId21"/>
    <p:sldId id="601" r:id="rId22"/>
    <p:sldId id="695" r:id="rId23"/>
    <p:sldId id="696" r:id="rId24"/>
    <p:sldId id="613" r:id="rId25"/>
    <p:sldId id="697" r:id="rId26"/>
    <p:sldId id="649" r:id="rId27"/>
    <p:sldId id="616" r:id="rId28"/>
    <p:sldId id="617" r:id="rId29"/>
    <p:sldId id="266" r:id="rId30"/>
  </p:sldIdLst>
  <p:sldSz cx="12192000" cy="6858000"/>
  <p:notesSz cx="6858000" cy="9144000"/>
  <p:embeddedFontLst>
    <p:embeddedFont>
      <p:font typeface="Calibri" panose="020F0502020204030204" pitchFamily="34" charset="0"/>
      <p:regular r:id="rId33"/>
      <p:bold r:id="rId34"/>
      <p:italic r:id="rId35"/>
      <p:boldItalic r:id="rId36"/>
    </p:embeddedFont>
    <p:embeddedFont>
      <p:font typeface="Maven Pro" panose="020B0604020202020204" charset="0"/>
      <p:regular r:id="rId37"/>
      <p:bold r:id="rId38"/>
    </p:embeddedFont>
  </p:embeddedFontLst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Maven Pro" pitchFamily="2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Maven Pro" pitchFamily="2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Maven Pro" pitchFamily="2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Maven Pro" pitchFamily="2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Maven Pro" pitchFamily="2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Maven Pro" pitchFamily="2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Maven Pro" pitchFamily="2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Maven Pro" pitchFamily="2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Maven Pro" pitchFamily="2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Giacomo Fusina" initials="GF" lastIdx="29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33"/>
    <a:srgbClr val="E60000"/>
    <a:srgbClr val="FFCD2D"/>
    <a:srgbClr val="005EA4"/>
    <a:srgbClr val="000099"/>
    <a:srgbClr val="008000"/>
    <a:srgbClr val="EA871A"/>
    <a:srgbClr val="25931D"/>
    <a:srgbClr val="E99417"/>
    <a:srgbClr val="82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427" autoAdjust="0"/>
    <p:restoredTop sz="86443" autoAdjust="0"/>
  </p:normalViewPr>
  <p:slideViewPr>
    <p:cSldViewPr snapToGrid="0">
      <p:cViewPr varScale="1">
        <p:scale>
          <a:sx n="67" d="100"/>
          <a:sy n="67" d="100"/>
        </p:scale>
        <p:origin x="704" y="4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540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190"/>
    </p:cViewPr>
  </p:sorter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commentAuthors" Target="commentAuthors.xml"/><Relationship Id="rId21" Type="http://schemas.openxmlformats.org/officeDocument/2006/relationships/slide" Target="slides/slide17.xml"/><Relationship Id="rId34" Type="http://schemas.openxmlformats.org/officeDocument/2006/relationships/font" Target="fonts/font2.fntdata"/><Relationship Id="rId42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handoutMaster" Target="handoutMasters/handoutMaster1.xml"/><Relationship Id="rId37" Type="http://schemas.openxmlformats.org/officeDocument/2006/relationships/font" Target="fonts/font5.fntdata"/><Relationship Id="rId40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font" Target="fonts/font4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4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font" Target="fonts/font3.fntdata"/><Relationship Id="rId43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font" Target="fonts/font1.fntdata"/><Relationship Id="rId38" Type="http://schemas.openxmlformats.org/officeDocument/2006/relationships/font" Target="fonts/font6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iovanna Hotellier" userId="38b7d266-1b88-435d-8df5-b77222a21ac7" providerId="ADAL" clId="{A1730499-58D2-40F1-BFB3-2CC3A8012F15}"/>
    <pc:docChg chg="delSld modSld">
      <pc:chgData name="Giovanna Hotellier" userId="38b7d266-1b88-435d-8df5-b77222a21ac7" providerId="ADAL" clId="{A1730499-58D2-40F1-BFB3-2CC3A8012F15}" dt="2020-03-13T09:38:33.429" v="194"/>
      <pc:docMkLst>
        <pc:docMk/>
      </pc:docMkLst>
      <pc:sldChg chg="modSp mod">
        <pc:chgData name="Giovanna Hotellier" userId="38b7d266-1b88-435d-8df5-b77222a21ac7" providerId="ADAL" clId="{A1730499-58D2-40F1-BFB3-2CC3A8012F15}" dt="2020-03-13T09:36:04.121" v="35"/>
        <pc:sldMkLst>
          <pc:docMk/>
          <pc:sldMk cId="3469302234" sldId="616"/>
        </pc:sldMkLst>
        <pc:graphicFrameChg chg="mod">
          <ac:chgData name="Giovanna Hotellier" userId="38b7d266-1b88-435d-8df5-b77222a21ac7" providerId="ADAL" clId="{A1730499-58D2-40F1-BFB3-2CC3A8012F15}" dt="2020-03-13T09:36:04.121" v="35"/>
          <ac:graphicFrameMkLst>
            <pc:docMk/>
            <pc:sldMk cId="3469302234" sldId="616"/>
            <ac:graphicFrameMk id="21" creationId="{00000000-0000-0000-0000-000000000000}"/>
          </ac:graphicFrameMkLst>
        </pc:graphicFrameChg>
      </pc:sldChg>
      <pc:sldChg chg="modSp">
        <pc:chgData name="Giovanna Hotellier" userId="38b7d266-1b88-435d-8df5-b77222a21ac7" providerId="ADAL" clId="{A1730499-58D2-40F1-BFB3-2CC3A8012F15}" dt="2020-03-13T09:38:33.429" v="194"/>
        <pc:sldMkLst>
          <pc:docMk/>
          <pc:sldMk cId="1165981222" sldId="626"/>
        </pc:sldMkLst>
        <pc:spChg chg="mod">
          <ac:chgData name="Giovanna Hotellier" userId="38b7d266-1b88-435d-8df5-b77222a21ac7" providerId="ADAL" clId="{A1730499-58D2-40F1-BFB3-2CC3A8012F15}" dt="2020-03-13T09:38:33.429" v="194"/>
          <ac:spMkLst>
            <pc:docMk/>
            <pc:sldMk cId="1165981222" sldId="626"/>
            <ac:spMk id="41986" creationId="{00000000-0000-0000-0000-000000000000}"/>
          </ac:spMkLst>
        </pc:spChg>
      </pc:sldChg>
      <pc:sldChg chg="modSp">
        <pc:chgData name="Giovanna Hotellier" userId="38b7d266-1b88-435d-8df5-b77222a21ac7" providerId="ADAL" clId="{A1730499-58D2-40F1-BFB3-2CC3A8012F15}" dt="2020-03-13T09:36:41.643" v="91" actId="20577"/>
        <pc:sldMkLst>
          <pc:docMk/>
          <pc:sldMk cId="3106767588" sldId="630"/>
        </pc:sldMkLst>
        <pc:spChg chg="mod">
          <ac:chgData name="Giovanna Hotellier" userId="38b7d266-1b88-435d-8df5-b77222a21ac7" providerId="ADAL" clId="{A1730499-58D2-40F1-BFB3-2CC3A8012F15}" dt="2020-03-13T09:36:41.643" v="91" actId="20577"/>
          <ac:spMkLst>
            <pc:docMk/>
            <pc:sldMk cId="3106767588" sldId="630"/>
            <ac:spMk id="2" creationId="{00000000-0000-0000-0000-000000000000}"/>
          </ac:spMkLst>
        </pc:spChg>
      </pc:sldChg>
      <pc:sldChg chg="del">
        <pc:chgData name="Giovanna Hotellier" userId="38b7d266-1b88-435d-8df5-b77222a21ac7" providerId="ADAL" clId="{A1730499-58D2-40F1-BFB3-2CC3A8012F15}" dt="2020-03-13T09:07:30.645" v="2" actId="47"/>
        <pc:sldMkLst>
          <pc:docMk/>
          <pc:sldMk cId="2312071988" sldId="631"/>
        </pc:sldMkLst>
      </pc:sldChg>
      <pc:sldChg chg="modSp">
        <pc:chgData name="Giovanna Hotellier" userId="38b7d266-1b88-435d-8df5-b77222a21ac7" providerId="ADAL" clId="{A1730499-58D2-40F1-BFB3-2CC3A8012F15}" dt="2020-03-13T09:28:59.358" v="9" actId="20577"/>
        <pc:sldMkLst>
          <pc:docMk/>
          <pc:sldMk cId="3173725265" sldId="645"/>
        </pc:sldMkLst>
        <pc:spChg chg="mod">
          <ac:chgData name="Giovanna Hotellier" userId="38b7d266-1b88-435d-8df5-b77222a21ac7" providerId="ADAL" clId="{A1730499-58D2-40F1-BFB3-2CC3A8012F15}" dt="2020-03-13T09:28:59.358" v="9" actId="20577"/>
          <ac:spMkLst>
            <pc:docMk/>
            <pc:sldMk cId="3173725265" sldId="645"/>
            <ac:spMk id="6" creationId="{00000000-0000-0000-0000-000000000000}"/>
          </ac:spMkLst>
        </pc:spChg>
      </pc:sldChg>
      <pc:sldChg chg="modSp mod">
        <pc:chgData name="Giovanna Hotellier" userId="38b7d266-1b88-435d-8df5-b77222a21ac7" providerId="ADAL" clId="{A1730499-58D2-40F1-BFB3-2CC3A8012F15}" dt="2020-03-13T09:37:55.364" v="193" actId="20577"/>
        <pc:sldMkLst>
          <pc:docMk/>
          <pc:sldMk cId="2747037274" sldId="648"/>
        </pc:sldMkLst>
        <pc:spChg chg="mod">
          <ac:chgData name="Giovanna Hotellier" userId="38b7d266-1b88-435d-8df5-b77222a21ac7" providerId="ADAL" clId="{A1730499-58D2-40F1-BFB3-2CC3A8012F15}" dt="2020-03-13T09:37:30.471" v="173" actId="20577"/>
          <ac:spMkLst>
            <pc:docMk/>
            <pc:sldMk cId="2747037274" sldId="648"/>
            <ac:spMk id="2" creationId="{00000000-0000-0000-0000-000000000000}"/>
          </ac:spMkLst>
        </pc:spChg>
        <pc:spChg chg="mod">
          <ac:chgData name="Giovanna Hotellier" userId="38b7d266-1b88-435d-8df5-b77222a21ac7" providerId="ADAL" clId="{A1730499-58D2-40F1-BFB3-2CC3A8012F15}" dt="2020-03-13T09:37:55.364" v="193" actId="20577"/>
          <ac:spMkLst>
            <pc:docMk/>
            <pc:sldMk cId="2747037274" sldId="648"/>
            <ac:spMk id="16" creationId="{00000000-0000-0000-0000-000000000000}"/>
          </ac:spMkLst>
        </pc:spChg>
      </pc:sldChg>
      <pc:sldChg chg="modSp mod">
        <pc:chgData name="Giovanna Hotellier" userId="38b7d266-1b88-435d-8df5-b77222a21ac7" providerId="ADAL" clId="{A1730499-58D2-40F1-BFB3-2CC3A8012F15}" dt="2020-03-13T09:34:59.311" v="25"/>
        <pc:sldMkLst>
          <pc:docMk/>
          <pc:sldMk cId="1365615196" sldId="690"/>
        </pc:sldMkLst>
        <pc:graphicFrameChg chg="mod">
          <ac:chgData name="Giovanna Hotellier" userId="38b7d266-1b88-435d-8df5-b77222a21ac7" providerId="ADAL" clId="{A1730499-58D2-40F1-BFB3-2CC3A8012F15}" dt="2020-03-13T09:34:59.311" v="25"/>
          <ac:graphicFrameMkLst>
            <pc:docMk/>
            <pc:sldMk cId="1365615196" sldId="690"/>
            <ac:graphicFrameMk id="11" creationId="{00000000-0000-0000-0000-000000000000}"/>
          </ac:graphicFrameMkLst>
        </pc:graphicFrameChg>
      </pc:sldChg>
      <pc:sldChg chg="modSp mod">
        <pc:chgData name="Giovanna Hotellier" userId="38b7d266-1b88-435d-8df5-b77222a21ac7" providerId="ADAL" clId="{A1730499-58D2-40F1-BFB3-2CC3A8012F15}" dt="2020-03-13T09:34:22.777" v="21"/>
        <pc:sldMkLst>
          <pc:docMk/>
          <pc:sldMk cId="3205787511" sldId="693"/>
        </pc:sldMkLst>
        <pc:graphicFrameChg chg="mod">
          <ac:chgData name="Giovanna Hotellier" userId="38b7d266-1b88-435d-8df5-b77222a21ac7" providerId="ADAL" clId="{A1730499-58D2-40F1-BFB3-2CC3A8012F15}" dt="2020-03-13T09:34:22.777" v="21"/>
          <ac:graphicFrameMkLst>
            <pc:docMk/>
            <pc:sldMk cId="3205787511" sldId="693"/>
            <ac:graphicFrameMk id="11" creationId="{00000000-0000-0000-0000-000000000000}"/>
          </ac:graphicFrameMkLst>
        </pc:graphicFrameChg>
      </pc:sldChg>
      <pc:sldChg chg="modSp mod">
        <pc:chgData name="Giovanna Hotellier" userId="38b7d266-1b88-435d-8df5-b77222a21ac7" providerId="ADAL" clId="{A1730499-58D2-40F1-BFB3-2CC3A8012F15}" dt="2020-03-13T09:35:24.807" v="29"/>
        <pc:sldMkLst>
          <pc:docMk/>
          <pc:sldMk cId="3829520392" sldId="696"/>
        </pc:sldMkLst>
        <pc:graphicFrameChg chg="mod">
          <ac:chgData name="Giovanna Hotellier" userId="38b7d266-1b88-435d-8df5-b77222a21ac7" providerId="ADAL" clId="{A1730499-58D2-40F1-BFB3-2CC3A8012F15}" dt="2020-03-13T09:35:24.807" v="29"/>
          <ac:graphicFrameMkLst>
            <pc:docMk/>
            <pc:sldMk cId="3829520392" sldId="696"/>
            <ac:graphicFrameMk id="11" creationId="{00000000-0000-0000-0000-000000000000}"/>
          </ac:graphicFrameMkLst>
        </pc:graphicFrame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4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5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6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7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1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1291326053377602E-2"/>
          <c:y val="2.1596239873574109E-2"/>
          <c:w val="0.9538805724095174"/>
          <c:h val="0.82751840423952849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Foglio1!$B$1</c:f>
              <c:strCache>
                <c:ptCount val="1"/>
                <c:pt idx="0">
                  <c:v>Serie 1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Foglio1!$A$2:$A$6</c:f>
              <c:strCache>
                <c:ptCount val="5"/>
                <c:pt idx="0">
                  <c:v>&lt; 24 anni</c:v>
                </c:pt>
                <c:pt idx="1">
                  <c:v>25-34 anni</c:v>
                </c:pt>
                <c:pt idx="2">
                  <c:v>35-44 anni</c:v>
                </c:pt>
                <c:pt idx="3">
                  <c:v>45-54 anni</c:v>
                </c:pt>
                <c:pt idx="4">
                  <c:v>Più di 55 anni</c:v>
                </c:pt>
              </c:strCache>
            </c:strRef>
          </c:cat>
          <c:val>
            <c:numRef>
              <c:f>Foglio1!$B$2:$B$6</c:f>
              <c:numCache>
                <c:formatCode>0.00%</c:formatCode>
                <c:ptCount val="5"/>
                <c:pt idx="0">
                  <c:v>0.13800000000000001</c:v>
                </c:pt>
                <c:pt idx="1">
                  <c:v>0.16500000000000001</c:v>
                </c:pt>
                <c:pt idx="2">
                  <c:v>0.21099999999999999</c:v>
                </c:pt>
                <c:pt idx="3">
                  <c:v>0.216</c:v>
                </c:pt>
                <c:pt idx="4">
                  <c:v>0.27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0B0-4BA6-96E2-5796C28CD1D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axId val="134589824"/>
        <c:axId val="134603904"/>
      </c:barChart>
      <c:catAx>
        <c:axId val="134589824"/>
        <c:scaling>
          <c:orientation val="minMax"/>
        </c:scaling>
        <c:delete val="0"/>
        <c:axPos val="b"/>
        <c:majorGridlines>
          <c:spPr>
            <a:ln>
              <a:solidFill>
                <a:schemeClr val="bg1">
                  <a:lumMod val="75000"/>
                </a:schemeClr>
              </a:solidFill>
            </a:ln>
          </c:spPr>
        </c:majorGridlines>
        <c:numFmt formatCode="General" sourceLinked="1"/>
        <c:majorTickMark val="none"/>
        <c:minorTickMark val="none"/>
        <c:tickLblPos val="low"/>
        <c:txPr>
          <a:bodyPr/>
          <a:lstStyle/>
          <a:p>
            <a:pPr>
              <a:defRPr sz="1000">
                <a:latin typeface="Calibri" panose="020F0502020204030204" pitchFamily="34" charset="0"/>
                <a:cs typeface="Calibri" panose="020F0502020204030204" pitchFamily="34" charset="0"/>
              </a:defRPr>
            </a:pPr>
            <a:endParaRPr lang="en-US"/>
          </a:p>
        </c:txPr>
        <c:crossAx val="134603904"/>
        <c:crosses val="autoZero"/>
        <c:auto val="1"/>
        <c:lblAlgn val="ctr"/>
        <c:lblOffset val="100"/>
        <c:noMultiLvlLbl val="0"/>
      </c:catAx>
      <c:valAx>
        <c:axId val="134603904"/>
        <c:scaling>
          <c:orientation val="minMax"/>
          <c:max val="0.5"/>
        </c:scaling>
        <c:delete val="0"/>
        <c:axPos val="l"/>
        <c:numFmt formatCode="0%" sourceLinked="0"/>
        <c:majorTickMark val="none"/>
        <c:minorTickMark val="none"/>
        <c:tickLblPos val="none"/>
        <c:spPr>
          <a:ln>
            <a:solidFill>
              <a:schemeClr val="bg1">
                <a:lumMod val="75000"/>
              </a:schemeClr>
            </a:solidFill>
          </a:ln>
        </c:spPr>
        <c:txPr>
          <a:bodyPr/>
          <a:lstStyle/>
          <a:p>
            <a:pPr>
              <a:defRPr sz="1200">
                <a:latin typeface="Rosario" panose="02000503040000020003" pitchFamily="2" charset="0"/>
              </a:defRPr>
            </a:pPr>
            <a:endParaRPr lang="en-US"/>
          </a:p>
        </c:txPr>
        <c:crossAx val="13458982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0591540817162921"/>
          <c:y val="2.672262004558416E-2"/>
          <c:w val="0.68737789811977301"/>
          <c:h val="0.9412102358997148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Foglio1!$C$1</c:f>
              <c:strCache>
                <c:ptCount val="1"/>
                <c:pt idx="0">
                  <c:v>Soffre poco frequentemente di allergie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624D-4D05-876E-0E722015CF5C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624D-4D05-876E-0E722015CF5C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624D-4D05-876E-0E722015CF5C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624D-4D05-876E-0E722015CF5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it-IT" sz="1000" b="0" i="0" u="none" strike="noStrike" kern="1200" baseline="0">
                    <a:solidFill>
                      <a:srgbClr val="71685F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Foglio1!$A$2:$A$11</c:f>
              <c:strCache>
                <c:ptCount val="10"/>
                <c:pt idx="0">
                  <c:v>La notte non dormo bene</c:v>
                </c:pt>
                <c:pt idx="1">
                  <c:v>Sono irritabile e di cattivo umore</c:v>
                </c:pt>
                <c:pt idx="2">
                  <c:v>Ho difficoltà a lavorare/ studiare</c:v>
                </c:pt>
                <c:pt idx="3">
                  <c:v>Mi sento malato</c:v>
                </c:pt>
                <c:pt idx="4">
                  <c:v>Evito di stare all'aria aperta</c:v>
                </c:pt>
                <c:pt idx="5">
                  <c:v>Limito il più possibile le uscite</c:v>
                </c:pt>
                <c:pt idx="6">
                  <c:v>Evito di fare attività sportiva</c:v>
                </c:pt>
                <c:pt idx="7">
                  <c:v>Non apro le finestre in casa</c:v>
                </c:pt>
                <c:pt idx="8">
                  <c:v>Direi anche un'altra cosa, e cioè:</c:v>
                </c:pt>
                <c:pt idx="9">
                  <c:v>Le allergie non condizionano la mia quotidianità</c:v>
                </c:pt>
              </c:strCache>
            </c:strRef>
          </c:cat>
          <c:val>
            <c:numRef>
              <c:f>Foglio1!$C$2:$C$11</c:f>
              <c:numCache>
                <c:formatCode>0.0%</c:formatCode>
                <c:ptCount val="10"/>
                <c:pt idx="0">
                  <c:v>0.24875621890547264</c:v>
                </c:pt>
                <c:pt idx="1">
                  <c:v>0.16417910447761194</c:v>
                </c:pt>
                <c:pt idx="2">
                  <c:v>0.11940298507462686</c:v>
                </c:pt>
                <c:pt idx="3">
                  <c:v>0.1044776119402985</c:v>
                </c:pt>
                <c:pt idx="4">
                  <c:v>9.950248756218906E-2</c:v>
                </c:pt>
                <c:pt idx="5">
                  <c:v>0.11940298507462686</c:v>
                </c:pt>
                <c:pt idx="6">
                  <c:v>8.45771144278607E-2</c:v>
                </c:pt>
                <c:pt idx="7">
                  <c:v>9.9502487562189053E-3</c:v>
                </c:pt>
                <c:pt idx="8">
                  <c:v>1.4925373134328358E-2</c:v>
                </c:pt>
                <c:pt idx="9">
                  <c:v>0.37810945273631841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24D-4D05-876E-0E722015CF5C}"/>
            </c:ext>
          </c:extLst>
        </c:ser>
        <c:ser>
          <c:idx val="1"/>
          <c:order val="1"/>
          <c:tx>
            <c:strRef>
              <c:f>Foglio1!$D$1</c:f>
              <c:strCache>
                <c:ptCount val="1"/>
                <c:pt idx="0">
                  <c:v>Soffre molto frequentemente di allergie</c:v>
                </c:pt>
              </c:strCache>
            </c:strRef>
          </c:tx>
          <c:spPr>
            <a:solidFill>
              <a:srgbClr val="FF9933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it-IT" sz="1000" b="0" i="0" u="none" strike="noStrike" kern="1200" baseline="0">
                    <a:solidFill>
                      <a:srgbClr val="71685F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Foglio1!$A$2:$A$11</c:f>
              <c:strCache>
                <c:ptCount val="10"/>
                <c:pt idx="0">
                  <c:v>La notte non dormo bene</c:v>
                </c:pt>
                <c:pt idx="1">
                  <c:v>Sono irritabile e di cattivo umore</c:v>
                </c:pt>
                <c:pt idx="2">
                  <c:v>Ho difficoltà a lavorare/ studiare</c:v>
                </c:pt>
                <c:pt idx="3">
                  <c:v>Mi sento malato</c:v>
                </c:pt>
                <c:pt idx="4">
                  <c:v>Evito di stare all'aria aperta</c:v>
                </c:pt>
                <c:pt idx="5">
                  <c:v>Limito il più possibile le uscite</c:v>
                </c:pt>
                <c:pt idx="6">
                  <c:v>Evito di fare attività sportiva</c:v>
                </c:pt>
                <c:pt idx="7">
                  <c:v>Non apro le finestre in casa</c:v>
                </c:pt>
                <c:pt idx="8">
                  <c:v>Direi anche un'altra cosa, e cioè:</c:v>
                </c:pt>
                <c:pt idx="9">
                  <c:v>Le allergie non condizionano la mia quotidianità</c:v>
                </c:pt>
              </c:strCache>
            </c:strRef>
          </c:cat>
          <c:val>
            <c:numRef>
              <c:f>Foglio1!$D$2:$D$11</c:f>
              <c:numCache>
                <c:formatCode>0.0%</c:formatCode>
                <c:ptCount val="10"/>
                <c:pt idx="0">
                  <c:v>0.34741784037558687</c:v>
                </c:pt>
                <c:pt idx="1">
                  <c:v>0.30985915492957744</c:v>
                </c:pt>
                <c:pt idx="2">
                  <c:v>0.15492957746478872</c:v>
                </c:pt>
                <c:pt idx="3">
                  <c:v>0.17370892018779344</c:v>
                </c:pt>
                <c:pt idx="4">
                  <c:v>0.12676056338028169</c:v>
                </c:pt>
                <c:pt idx="5">
                  <c:v>6.5727699530516437E-2</c:v>
                </c:pt>
                <c:pt idx="6">
                  <c:v>6.1032863849765258E-2</c:v>
                </c:pt>
                <c:pt idx="7">
                  <c:v>7.5117370892018781E-2</c:v>
                </c:pt>
                <c:pt idx="8">
                  <c:v>2.8169014084507043E-2</c:v>
                </c:pt>
                <c:pt idx="9">
                  <c:v>0.21126760563380281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624D-4D05-876E-0E722015CF5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-20"/>
        <c:axId val="123851520"/>
        <c:axId val="123853056"/>
      </c:barChart>
      <c:catAx>
        <c:axId val="123851520"/>
        <c:scaling>
          <c:orientation val="maxMin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</a:ln>
          </c:spPr>
        </c:majorGridlines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30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</a:defRPr>
            </a:pPr>
            <a:endParaRPr lang="en-US"/>
          </a:p>
        </c:txPr>
        <c:crossAx val="123853056"/>
        <c:crosses val="autoZero"/>
        <c:auto val="1"/>
        <c:lblAlgn val="ctr"/>
        <c:lblOffset val="100"/>
        <c:noMultiLvlLbl val="0"/>
      </c:catAx>
      <c:valAx>
        <c:axId val="123853056"/>
        <c:scaling>
          <c:orientation val="minMax"/>
          <c:max val="0.4"/>
          <c:min val="0"/>
        </c:scaling>
        <c:delete val="1"/>
        <c:axPos val="t"/>
        <c:numFmt formatCode="0%" sourceLinked="0"/>
        <c:majorTickMark val="out"/>
        <c:minorTickMark val="none"/>
        <c:tickLblPos val="nextTo"/>
        <c:crossAx val="123851520"/>
        <c:crosses val="autoZero"/>
        <c:crossBetween val="between"/>
        <c:majorUnit val="0.1"/>
      </c:valAx>
    </c:plotArea>
    <c:legend>
      <c:legendPos val="r"/>
      <c:layout>
        <c:manualLayout>
          <c:xMode val="edge"/>
          <c:yMode val="edge"/>
          <c:x val="0.55617587385948153"/>
          <c:y val="0.60196412510178132"/>
          <c:w val="0.42306541698513572"/>
          <c:h val="0.20648250218722658"/>
        </c:manualLayout>
      </c:layout>
      <c:overlay val="1"/>
      <c:txPr>
        <a:bodyPr/>
        <a:lstStyle/>
        <a:p>
          <a:pPr>
            <a:defRPr sz="1400">
              <a:solidFill>
                <a:schemeClr val="tx1">
                  <a:lumMod val="75000"/>
                </a:schemeClr>
              </a:solidFill>
              <a:latin typeface="Calibri" panose="020F0502020204030204" pitchFamily="34" charset="0"/>
            </a:defRPr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0436399838754985"/>
          <c:y val="2.672262004558416E-2"/>
          <c:w val="0.68892930872311053"/>
          <c:h val="0.9412102358997148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Foglio1!$B$1</c:f>
              <c:strCache>
                <c:ptCount val="1"/>
                <c:pt idx="0">
                  <c:v>Un uomo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C77F-4BE9-BF71-A1D4AB392562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C77F-4BE9-BF71-A1D4AB392562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C77F-4BE9-BF71-A1D4AB392562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C77F-4BE9-BF71-A1D4AB392562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pPr>
                      <a:defRPr sz="110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defRPr>
                    </a:pPr>
                    <a:fld id="{BF150989-595C-4D8D-AB16-DA2AA21FA523}" type="VALUE">
                      <a:rPr lang="en-US"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pPr>
                        <a:defRPr sz="110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defRPr>
                      </a:pPr>
                      <a:t>[VALUE]</a:t>
                    </a:fld>
                    <a:endParaRPr lang="en-US"/>
                  </a:p>
                </c:rich>
              </c:tx>
              <c:spPr/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C77F-4BE9-BF71-A1D4AB39256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latin typeface="Calibri" panose="020F0502020204030204" pitchFamily="34" charset="0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Foglio1!$A$2:$A$11</c:f>
              <c:strCache>
                <c:ptCount val="10"/>
                <c:pt idx="0">
                  <c:v>La notte non dormo bene</c:v>
                </c:pt>
                <c:pt idx="1">
                  <c:v>Sono irritabile e di cattivo umore</c:v>
                </c:pt>
                <c:pt idx="2">
                  <c:v>Ho difficoltà a lavorare/ studiare</c:v>
                </c:pt>
                <c:pt idx="3">
                  <c:v>Mi sento malato</c:v>
                </c:pt>
                <c:pt idx="4">
                  <c:v>Evito di stare all'aria aperta</c:v>
                </c:pt>
                <c:pt idx="5">
                  <c:v>Limito il più possibile le uscite</c:v>
                </c:pt>
                <c:pt idx="6">
                  <c:v>Evito di fare attività sportiva</c:v>
                </c:pt>
                <c:pt idx="7">
                  <c:v>Non apro le finestre in casa</c:v>
                </c:pt>
                <c:pt idx="8">
                  <c:v>Direi anche un'altra cosa, e cioè:</c:v>
                </c:pt>
                <c:pt idx="9">
                  <c:v>Le allergie non condizionano la mia quotidianità</c:v>
                </c:pt>
              </c:strCache>
            </c:strRef>
          </c:cat>
          <c:val>
            <c:numRef>
              <c:f>Foglio1!$B$2:$B$11</c:f>
              <c:numCache>
                <c:formatCode>0.0%</c:formatCode>
                <c:ptCount val="10"/>
                <c:pt idx="0">
                  <c:v>0.35023041474654376</c:v>
                </c:pt>
                <c:pt idx="1">
                  <c:v>0.26728110599078342</c:v>
                </c:pt>
                <c:pt idx="2">
                  <c:v>0.1889400921658986</c:v>
                </c:pt>
                <c:pt idx="3">
                  <c:v>0.17050691244239632</c:v>
                </c:pt>
                <c:pt idx="4">
                  <c:v>0.13824884792626729</c:v>
                </c:pt>
                <c:pt idx="5">
                  <c:v>9.6774193548387094E-2</c:v>
                </c:pt>
                <c:pt idx="6">
                  <c:v>6.9124423963133647E-2</c:v>
                </c:pt>
                <c:pt idx="7">
                  <c:v>2.7649769585253458E-2</c:v>
                </c:pt>
                <c:pt idx="8">
                  <c:v>1.8433179723502304E-2</c:v>
                </c:pt>
                <c:pt idx="9">
                  <c:v>0.24423963133640553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77F-4BE9-BF71-A1D4AB392562}"/>
            </c:ext>
          </c:extLst>
        </c:ser>
        <c:ser>
          <c:idx val="1"/>
          <c:order val="1"/>
          <c:tx>
            <c:strRef>
              <c:f>Foglio1!$C$1</c:f>
              <c:strCache>
                <c:ptCount val="1"/>
                <c:pt idx="0">
                  <c:v>Una donna</c:v>
                </c:pt>
              </c:strCache>
            </c:strRef>
          </c:tx>
          <c:spPr>
            <a:solidFill>
              <a:schemeClr val="accent3">
                <a:lumMod val="20000"/>
                <a:lumOff val="80000"/>
              </a:schemeClr>
            </a:solidFill>
          </c:spPr>
          <c:invertIfNegative val="0"/>
          <c:dLbls>
            <c:dLbl>
              <c:idx val="1"/>
              <c:tx>
                <c:rich>
                  <a:bodyPr/>
                  <a:lstStyle/>
                  <a:p>
                    <a:fld id="{BB1174B7-E525-4606-B4A0-C2B853933366}" type="VALUE">
                      <a:rPr lang="en-US">
                        <a:latin typeface="Calibri" panose="020F0502020204030204" pitchFamily="34" charset="0"/>
                      </a:rPr>
                      <a:pPr/>
                      <a:t>[VALUE]</a:t>
                    </a:fld>
                    <a:endParaRPr 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C77F-4BE9-BF71-A1D4AB39256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latin typeface="Calibri" panose="020F0502020204030204" pitchFamily="34" charset="0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Foglio1!$A$2:$A$11</c:f>
              <c:strCache>
                <c:ptCount val="10"/>
                <c:pt idx="0">
                  <c:v>La notte non dormo bene</c:v>
                </c:pt>
                <c:pt idx="1">
                  <c:v>Sono irritabile e di cattivo umore</c:v>
                </c:pt>
                <c:pt idx="2">
                  <c:v>Ho difficoltà a lavorare/ studiare</c:v>
                </c:pt>
                <c:pt idx="3">
                  <c:v>Mi sento malato</c:v>
                </c:pt>
                <c:pt idx="4">
                  <c:v>Evito di stare all'aria aperta</c:v>
                </c:pt>
                <c:pt idx="5">
                  <c:v>Limito il più possibile le uscite</c:v>
                </c:pt>
                <c:pt idx="6">
                  <c:v>Evito di fare attività sportiva</c:v>
                </c:pt>
                <c:pt idx="7">
                  <c:v>Non apro le finestre in casa</c:v>
                </c:pt>
                <c:pt idx="8">
                  <c:v>Direi anche un'altra cosa, e cioè:</c:v>
                </c:pt>
                <c:pt idx="9">
                  <c:v>Le allergie non condizionano la mia quotidianità</c:v>
                </c:pt>
              </c:strCache>
            </c:strRef>
          </c:cat>
          <c:val>
            <c:numRef>
              <c:f>Foglio1!$C$2:$C$11</c:f>
              <c:numCache>
                <c:formatCode>0.0%</c:formatCode>
                <c:ptCount val="10"/>
                <c:pt idx="0">
                  <c:v>0.23979591836734693</c:v>
                </c:pt>
                <c:pt idx="1">
                  <c:v>0.20408163265306123</c:v>
                </c:pt>
                <c:pt idx="2">
                  <c:v>8.673469387755102E-2</c:v>
                </c:pt>
                <c:pt idx="3">
                  <c:v>0.10714285714285714</c:v>
                </c:pt>
                <c:pt idx="4">
                  <c:v>8.673469387755102E-2</c:v>
                </c:pt>
                <c:pt idx="5">
                  <c:v>8.673469387755102E-2</c:v>
                </c:pt>
                <c:pt idx="6">
                  <c:v>7.6530612244897961E-2</c:v>
                </c:pt>
                <c:pt idx="7">
                  <c:v>6.6326530612244902E-2</c:v>
                </c:pt>
                <c:pt idx="8">
                  <c:v>2.0408163265306121E-2</c:v>
                </c:pt>
                <c:pt idx="9">
                  <c:v>0.34693877551020408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C77F-4BE9-BF71-A1D4AB39256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-20"/>
        <c:axId val="124107008"/>
        <c:axId val="127033344"/>
      </c:barChart>
      <c:catAx>
        <c:axId val="124107008"/>
        <c:scaling>
          <c:orientation val="maxMin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</a:ln>
          </c:spPr>
        </c:majorGridlines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30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</a:defRPr>
            </a:pPr>
            <a:endParaRPr lang="en-US"/>
          </a:p>
        </c:txPr>
        <c:crossAx val="127033344"/>
        <c:crosses val="autoZero"/>
        <c:auto val="1"/>
        <c:lblAlgn val="ctr"/>
        <c:lblOffset val="100"/>
        <c:noMultiLvlLbl val="0"/>
      </c:catAx>
      <c:valAx>
        <c:axId val="127033344"/>
        <c:scaling>
          <c:orientation val="minMax"/>
          <c:max val="0.37000000000000005"/>
          <c:min val="0"/>
        </c:scaling>
        <c:delete val="1"/>
        <c:axPos val="t"/>
        <c:numFmt formatCode="0%" sourceLinked="0"/>
        <c:majorTickMark val="out"/>
        <c:minorTickMark val="none"/>
        <c:tickLblPos val="nextTo"/>
        <c:crossAx val="124107008"/>
        <c:crosses val="autoZero"/>
        <c:crossBetween val="between"/>
        <c:majorUnit val="0.1"/>
      </c:valAx>
    </c:plotArea>
    <c:legend>
      <c:legendPos val="r"/>
      <c:layout>
        <c:manualLayout>
          <c:xMode val="edge"/>
          <c:yMode val="edge"/>
          <c:x val="0.81430560815020214"/>
          <c:y val="0.71518663823701289"/>
          <c:w val="0.14087923642634212"/>
          <c:h val="0.12592694663167103"/>
        </c:manualLayout>
      </c:layout>
      <c:overlay val="1"/>
      <c:txPr>
        <a:bodyPr/>
        <a:lstStyle/>
        <a:p>
          <a:pPr>
            <a:defRPr sz="1400">
              <a:solidFill>
                <a:schemeClr val="tx1">
                  <a:lumMod val="75000"/>
                </a:schemeClr>
              </a:solidFill>
              <a:latin typeface="Calibri" panose="020F0502020204030204" pitchFamily="34" charset="0"/>
            </a:defRPr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6868247108728927"/>
          <c:y val="2.9486640124439273E-2"/>
          <c:w val="0.7246108551484336"/>
          <c:h val="0.9384461327214387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Foglio1!$B$1</c:f>
              <c:strCache>
                <c:ptCount val="1"/>
                <c:pt idx="0">
                  <c:v>15-24</c:v>
                </c:pt>
              </c:strCache>
            </c:strRef>
          </c:tx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8C06-4559-BC8A-0DECFE0CE374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8C06-4559-BC8A-0DECFE0CE374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8C06-4559-BC8A-0DECFE0CE374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8C06-4559-BC8A-0DECFE0CE374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pPr>
                      <a:defRPr sz="120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defRPr>
                    </a:pPr>
                    <a:fld id="{AD5595FC-DEEF-486F-8512-012047FF6433}" type="VALUE">
                      <a:rPr lang="en-US"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pPr>
                        <a:defRPr sz="120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defRPr>
                      </a:pPr>
                      <a:t>[VALUE]</a:t>
                    </a:fld>
                    <a:endParaRPr lang="en-US"/>
                  </a:p>
                </c:rich>
              </c:tx>
              <c:numFmt formatCode="0.0%" sourceLinked="0"/>
              <c:spPr/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8C06-4559-BC8A-0DECFE0CE374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>
                    <a:latin typeface="Calibri" panose="020F0502020204030204" pitchFamily="34" charset="0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Foglio1!$A$2:$A$10</c:f>
              <c:strCache>
                <c:ptCount val="8"/>
                <c:pt idx="0">
                  <c:v>Starnuti</c:v>
                </c:pt>
                <c:pt idx="1">
                  <c:v>Prurito occhi/ occhi lucidi</c:v>
                </c:pt>
                <c:pt idx="2">
                  <c:v>Ostruzione nasale</c:v>
                </c:pt>
                <c:pt idx="3">
                  <c:v>Prurito nasale, lacrimazione</c:v>
                </c:pt>
                <c:pt idx="4">
                  <c:v>Gocciolamento nasale</c:v>
                </c:pt>
                <c:pt idx="5">
                  <c:v>Tosse</c:v>
                </c:pt>
                <c:pt idx="6">
                  <c:v>Spossatezza</c:v>
                </c:pt>
                <c:pt idx="7">
                  <c:v>Altri sintomi, e cioè:</c:v>
                </c:pt>
              </c:strCache>
            </c:strRef>
          </c:cat>
          <c:val>
            <c:numRef>
              <c:f>Foglio1!$B$2:$B$10</c:f>
              <c:numCache>
                <c:formatCode>0.0%</c:formatCode>
                <c:ptCount val="8"/>
                <c:pt idx="0">
                  <c:v>0.51778329197684037</c:v>
                </c:pt>
                <c:pt idx="1">
                  <c:v>0.46153846153846156</c:v>
                </c:pt>
                <c:pt idx="2">
                  <c:v>0.36228287841191065</c:v>
                </c:pt>
                <c:pt idx="3">
                  <c:v>0.35732009925558311</c:v>
                </c:pt>
                <c:pt idx="4">
                  <c:v>0.31348221670802318</c:v>
                </c:pt>
                <c:pt idx="5">
                  <c:v>0.23159636062861869</c:v>
                </c:pt>
                <c:pt idx="6">
                  <c:v>0.14474772539288669</c:v>
                </c:pt>
                <c:pt idx="7">
                  <c:v>2.2332506203473945E-2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C06-4559-BC8A-0DECFE0CE37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-20"/>
        <c:axId val="123561856"/>
        <c:axId val="123563392"/>
      </c:barChart>
      <c:catAx>
        <c:axId val="123561856"/>
        <c:scaling>
          <c:orientation val="maxMin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</a:ln>
          </c:spPr>
        </c:majorGridlines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</a:defRPr>
            </a:pPr>
            <a:endParaRPr lang="en-US"/>
          </a:p>
        </c:txPr>
        <c:crossAx val="123563392"/>
        <c:crosses val="autoZero"/>
        <c:auto val="1"/>
        <c:lblAlgn val="ctr"/>
        <c:lblOffset val="100"/>
        <c:noMultiLvlLbl val="0"/>
      </c:catAx>
      <c:valAx>
        <c:axId val="123563392"/>
        <c:scaling>
          <c:orientation val="minMax"/>
          <c:max val="0.52"/>
          <c:min val="0"/>
        </c:scaling>
        <c:delete val="1"/>
        <c:axPos val="t"/>
        <c:numFmt formatCode="0%" sourceLinked="0"/>
        <c:majorTickMark val="out"/>
        <c:minorTickMark val="none"/>
        <c:tickLblPos val="nextTo"/>
        <c:crossAx val="123561856"/>
        <c:crosses val="autoZero"/>
        <c:crossBetween val="between"/>
        <c:majorUnit val="0.1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6868247108728927"/>
          <c:y val="2.672262004558416E-2"/>
          <c:w val="0.7246108551484336"/>
          <c:h val="0.9412102358997148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Foglio1!$C$1</c:f>
              <c:strCache>
                <c:ptCount val="1"/>
                <c:pt idx="0">
                  <c:v>Soffre poco frequentemente di allergie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624D-4D05-876E-0E722015CF5C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624D-4D05-876E-0E722015CF5C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624D-4D05-876E-0E722015CF5C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624D-4D05-876E-0E722015CF5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it-IT" sz="1000" b="0" i="0" u="none" strike="noStrike" kern="1200" baseline="0">
                    <a:solidFill>
                      <a:srgbClr val="71685F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Foglio1!$A$2:$A$10</c:f>
              <c:strCache>
                <c:ptCount val="9"/>
                <c:pt idx="0">
                  <c:v>Starnuti</c:v>
                </c:pt>
                <c:pt idx="1">
                  <c:v>Prurito occhi/ occhi lucidi</c:v>
                </c:pt>
                <c:pt idx="2">
                  <c:v>Ostruzione nasale</c:v>
                </c:pt>
                <c:pt idx="3">
                  <c:v>Prurito nasale, lacrimazione</c:v>
                </c:pt>
                <c:pt idx="4">
                  <c:v>Gocciolamento nasale</c:v>
                </c:pt>
                <c:pt idx="5">
                  <c:v>Tosse</c:v>
                </c:pt>
                <c:pt idx="6">
                  <c:v>Spossatezza</c:v>
                </c:pt>
                <c:pt idx="7">
                  <c:v>Altri sintomi, e cioè:</c:v>
                </c:pt>
                <c:pt idx="8">
                  <c:v>Non saprei</c:v>
                </c:pt>
              </c:strCache>
            </c:strRef>
          </c:cat>
          <c:val>
            <c:numRef>
              <c:f>Foglio1!$C$2:$C$10</c:f>
              <c:numCache>
                <c:formatCode>0.0%</c:formatCode>
                <c:ptCount val="9"/>
                <c:pt idx="0">
                  <c:v>0.49240121580547114</c:v>
                </c:pt>
                <c:pt idx="1">
                  <c:v>0.51063829787234039</c:v>
                </c:pt>
                <c:pt idx="2">
                  <c:v>0.35866261398176291</c:v>
                </c:pt>
                <c:pt idx="3">
                  <c:v>0.36170212765957449</c:v>
                </c:pt>
                <c:pt idx="4">
                  <c:v>0.34042553191489361</c:v>
                </c:pt>
                <c:pt idx="5">
                  <c:v>0.21276595744680851</c:v>
                </c:pt>
                <c:pt idx="6">
                  <c:v>0.14893617021276595</c:v>
                </c:pt>
                <c:pt idx="7">
                  <c:v>3.9513677811550151E-2</c:v>
                </c:pt>
                <c:pt idx="8">
                  <c:v>2.4316109422492401E-2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24D-4D05-876E-0E722015CF5C}"/>
            </c:ext>
          </c:extLst>
        </c:ser>
        <c:ser>
          <c:idx val="1"/>
          <c:order val="1"/>
          <c:tx>
            <c:strRef>
              <c:f>Foglio1!$D$1</c:f>
              <c:strCache>
                <c:ptCount val="1"/>
                <c:pt idx="0">
                  <c:v>Soffre molto frequentemente di allergie</c:v>
                </c:pt>
              </c:strCache>
            </c:strRef>
          </c:tx>
          <c:spPr>
            <a:solidFill>
              <a:srgbClr val="FF9933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it-IT" sz="1000" b="0" i="0" u="none" strike="noStrike" kern="1200" baseline="0">
                    <a:solidFill>
                      <a:srgbClr val="71685F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Foglio1!$A$2:$A$10</c:f>
              <c:strCache>
                <c:ptCount val="9"/>
                <c:pt idx="0">
                  <c:v>Starnuti</c:v>
                </c:pt>
                <c:pt idx="1">
                  <c:v>Prurito occhi/ occhi lucidi</c:v>
                </c:pt>
                <c:pt idx="2">
                  <c:v>Ostruzione nasale</c:v>
                </c:pt>
                <c:pt idx="3">
                  <c:v>Prurito nasale, lacrimazione</c:v>
                </c:pt>
                <c:pt idx="4">
                  <c:v>Gocciolamento nasale</c:v>
                </c:pt>
                <c:pt idx="5">
                  <c:v>Tosse</c:v>
                </c:pt>
                <c:pt idx="6">
                  <c:v>Spossatezza</c:v>
                </c:pt>
                <c:pt idx="7">
                  <c:v>Altri sintomi, e cioè:</c:v>
                </c:pt>
                <c:pt idx="8">
                  <c:v>Non saprei</c:v>
                </c:pt>
              </c:strCache>
            </c:strRef>
          </c:cat>
          <c:val>
            <c:numRef>
              <c:f>Foglio1!$D$2:$D$10</c:f>
              <c:numCache>
                <c:formatCode>0.0%</c:formatCode>
                <c:ptCount val="9"/>
                <c:pt idx="0">
                  <c:v>0.61032863849765262</c:v>
                </c:pt>
                <c:pt idx="1">
                  <c:v>0.4460093896713615</c:v>
                </c:pt>
                <c:pt idx="2">
                  <c:v>0.34272300469483569</c:v>
                </c:pt>
                <c:pt idx="3">
                  <c:v>0.37089201877934275</c:v>
                </c:pt>
                <c:pt idx="4">
                  <c:v>0.38967136150234744</c:v>
                </c:pt>
                <c:pt idx="5">
                  <c:v>0.15962441314553991</c:v>
                </c:pt>
                <c:pt idx="6">
                  <c:v>0.20657276995305165</c:v>
                </c:pt>
                <c:pt idx="7">
                  <c:v>1.4084507042253521E-2</c:v>
                </c:pt>
                <c:pt idx="8">
                  <c:v>9.3896713615023476E-3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624D-4D05-876E-0E722015CF5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-20"/>
        <c:axId val="123851520"/>
        <c:axId val="123853056"/>
      </c:barChart>
      <c:catAx>
        <c:axId val="123851520"/>
        <c:scaling>
          <c:orientation val="maxMin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</a:ln>
          </c:spPr>
        </c:majorGridlines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</a:defRPr>
            </a:pPr>
            <a:endParaRPr lang="en-US"/>
          </a:p>
        </c:txPr>
        <c:crossAx val="123853056"/>
        <c:crosses val="autoZero"/>
        <c:auto val="1"/>
        <c:lblAlgn val="ctr"/>
        <c:lblOffset val="100"/>
        <c:noMultiLvlLbl val="0"/>
      </c:catAx>
      <c:valAx>
        <c:axId val="123853056"/>
        <c:scaling>
          <c:orientation val="minMax"/>
          <c:max val="0.75000000000000011"/>
          <c:min val="0"/>
        </c:scaling>
        <c:delete val="0"/>
        <c:axPos val="t"/>
        <c:numFmt formatCode="0%" sourceLinked="0"/>
        <c:majorTickMark val="none"/>
        <c:minorTickMark val="none"/>
        <c:tickLblPos val="none"/>
        <c:crossAx val="123851520"/>
        <c:crosses val="autoZero"/>
        <c:crossBetween val="between"/>
        <c:majorUnit val="0.1"/>
      </c:valAx>
    </c:plotArea>
    <c:legend>
      <c:legendPos val="r"/>
      <c:layout>
        <c:manualLayout>
          <c:xMode val="edge"/>
          <c:yMode val="edge"/>
          <c:x val="0.57479234511224175"/>
          <c:y val="0.60196412510178132"/>
          <c:w val="0.4044489457323755"/>
          <c:h val="0.20648250218722658"/>
        </c:manualLayout>
      </c:layout>
      <c:overlay val="1"/>
      <c:txPr>
        <a:bodyPr/>
        <a:lstStyle/>
        <a:p>
          <a:pPr>
            <a:defRPr sz="1400">
              <a:solidFill>
                <a:schemeClr val="tx1">
                  <a:lumMod val="75000"/>
                </a:schemeClr>
              </a:solidFill>
              <a:latin typeface="Calibri" panose="020F0502020204030204" pitchFamily="34" charset="0"/>
            </a:defRPr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6868247108728927"/>
          <c:y val="2.672262004558416E-2"/>
          <c:w val="0.7246108551484336"/>
          <c:h val="0.9412102358997148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Foglio1!$B$1</c:f>
              <c:strCache>
                <c:ptCount val="1"/>
                <c:pt idx="0">
                  <c:v>Un uomo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C77F-4BE9-BF71-A1D4AB392562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C77F-4BE9-BF71-A1D4AB392562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C77F-4BE9-BF71-A1D4AB392562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C77F-4BE9-BF71-A1D4AB392562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pPr>
                      <a:defRPr sz="110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defRPr>
                    </a:pPr>
                    <a:fld id="{BF150989-595C-4D8D-AB16-DA2AA21FA523}" type="VALUE">
                      <a:rPr lang="en-US"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pPr>
                        <a:defRPr sz="110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defRPr>
                      </a:pPr>
                      <a:t>[VALUE]</a:t>
                    </a:fld>
                    <a:endParaRPr lang="en-US"/>
                  </a:p>
                </c:rich>
              </c:tx>
              <c:spPr/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C77F-4BE9-BF71-A1D4AB39256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latin typeface="Calibri" panose="020F0502020204030204" pitchFamily="34" charset="0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Foglio1!$A$2:$A$10</c:f>
              <c:strCache>
                <c:ptCount val="7"/>
                <c:pt idx="0">
                  <c:v>Starnuti</c:v>
                </c:pt>
                <c:pt idx="1">
                  <c:v>Prurito occhi/ occhi lucidi</c:v>
                </c:pt>
                <c:pt idx="2">
                  <c:v>Ostruzione nasale</c:v>
                </c:pt>
                <c:pt idx="3">
                  <c:v>Prurito nasale, lacrimazione</c:v>
                </c:pt>
                <c:pt idx="4">
                  <c:v>Gocciolamento nasale</c:v>
                </c:pt>
                <c:pt idx="5">
                  <c:v>Tosse</c:v>
                </c:pt>
                <c:pt idx="6">
                  <c:v>Spossatezza</c:v>
                </c:pt>
              </c:strCache>
            </c:strRef>
          </c:cat>
          <c:val>
            <c:numRef>
              <c:f>Foglio1!$B$2:$B$10</c:f>
              <c:numCache>
                <c:formatCode>0.0%</c:formatCode>
                <c:ptCount val="7"/>
                <c:pt idx="0">
                  <c:v>0.51751592356687903</c:v>
                </c:pt>
                <c:pt idx="1">
                  <c:v>0.44745222929936307</c:v>
                </c:pt>
                <c:pt idx="2">
                  <c:v>0.35191082802547768</c:v>
                </c:pt>
                <c:pt idx="3">
                  <c:v>0.31050955414012738</c:v>
                </c:pt>
                <c:pt idx="4">
                  <c:v>0.35987261146496813</c:v>
                </c:pt>
                <c:pt idx="5">
                  <c:v>0.24681528662420382</c:v>
                </c:pt>
                <c:pt idx="6">
                  <c:v>0.11464968152866242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77F-4BE9-BF71-A1D4AB392562}"/>
            </c:ext>
          </c:extLst>
        </c:ser>
        <c:ser>
          <c:idx val="1"/>
          <c:order val="1"/>
          <c:tx>
            <c:strRef>
              <c:f>Foglio1!$C$1</c:f>
              <c:strCache>
                <c:ptCount val="1"/>
                <c:pt idx="0">
                  <c:v>Una donna</c:v>
                </c:pt>
              </c:strCache>
            </c:strRef>
          </c:tx>
          <c:spPr>
            <a:solidFill>
              <a:schemeClr val="accent3">
                <a:lumMod val="20000"/>
                <a:lumOff val="80000"/>
              </a:schemeClr>
            </a:solidFill>
          </c:spPr>
          <c:invertIfNegative val="0"/>
          <c:dLbls>
            <c:dLbl>
              <c:idx val="1"/>
              <c:tx>
                <c:rich>
                  <a:bodyPr/>
                  <a:lstStyle/>
                  <a:p>
                    <a:fld id="{BB1174B7-E525-4606-B4A0-C2B853933366}" type="VALUE">
                      <a:rPr lang="en-US">
                        <a:latin typeface="Calibri" panose="020F0502020204030204" pitchFamily="34" charset="0"/>
                      </a:rPr>
                      <a:pPr/>
                      <a:t>[VALUE]</a:t>
                    </a:fld>
                    <a:endParaRPr lang="en-US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C77F-4BE9-BF71-A1D4AB39256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latin typeface="Calibri" panose="020F0502020204030204" pitchFamily="34" charset="0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Foglio1!$A$2:$A$10</c:f>
              <c:strCache>
                <c:ptCount val="7"/>
                <c:pt idx="0">
                  <c:v>Starnuti</c:v>
                </c:pt>
                <c:pt idx="1">
                  <c:v>Prurito occhi/ occhi lucidi</c:v>
                </c:pt>
                <c:pt idx="2">
                  <c:v>Ostruzione nasale</c:v>
                </c:pt>
                <c:pt idx="3">
                  <c:v>Prurito nasale, lacrimazione</c:v>
                </c:pt>
                <c:pt idx="4">
                  <c:v>Gocciolamento nasale</c:v>
                </c:pt>
                <c:pt idx="5">
                  <c:v>Tosse</c:v>
                </c:pt>
                <c:pt idx="6">
                  <c:v>Spossatezza</c:v>
                </c:pt>
              </c:strCache>
            </c:strRef>
          </c:cat>
          <c:val>
            <c:numRef>
              <c:f>Foglio1!$C$2:$C$10</c:f>
              <c:numCache>
                <c:formatCode>0.0%</c:formatCode>
                <c:ptCount val="7"/>
                <c:pt idx="0">
                  <c:v>0.51807228915662651</c:v>
                </c:pt>
                <c:pt idx="1">
                  <c:v>0.47676419965576594</c:v>
                </c:pt>
                <c:pt idx="2">
                  <c:v>0.37349397590361444</c:v>
                </c:pt>
                <c:pt idx="3">
                  <c:v>0.40791738382099829</c:v>
                </c:pt>
                <c:pt idx="4">
                  <c:v>0.26333907056798622</c:v>
                </c:pt>
                <c:pt idx="5">
                  <c:v>0.21514629948364888</c:v>
                </c:pt>
                <c:pt idx="6">
                  <c:v>0.17728055077452667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C77F-4BE9-BF71-A1D4AB39256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-20"/>
        <c:axId val="124107008"/>
        <c:axId val="127033344"/>
      </c:barChart>
      <c:catAx>
        <c:axId val="124107008"/>
        <c:scaling>
          <c:orientation val="maxMin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</a:ln>
          </c:spPr>
        </c:majorGridlines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</a:defRPr>
            </a:pPr>
            <a:endParaRPr lang="en-US"/>
          </a:p>
        </c:txPr>
        <c:crossAx val="127033344"/>
        <c:crosses val="autoZero"/>
        <c:auto val="1"/>
        <c:lblAlgn val="ctr"/>
        <c:lblOffset val="100"/>
        <c:noMultiLvlLbl val="0"/>
      </c:catAx>
      <c:valAx>
        <c:axId val="127033344"/>
        <c:scaling>
          <c:orientation val="minMax"/>
          <c:max val="0.65000000000000013"/>
          <c:min val="0"/>
        </c:scaling>
        <c:delete val="0"/>
        <c:axPos val="t"/>
        <c:numFmt formatCode="0%" sourceLinked="0"/>
        <c:majorTickMark val="none"/>
        <c:minorTickMark val="none"/>
        <c:tickLblPos val="none"/>
        <c:crossAx val="124107008"/>
        <c:crosses val="autoZero"/>
        <c:crossBetween val="between"/>
        <c:majorUnit val="0.1"/>
      </c:valAx>
    </c:plotArea>
    <c:legend>
      <c:legendPos val="r"/>
      <c:layout>
        <c:manualLayout>
          <c:xMode val="edge"/>
          <c:yMode val="edge"/>
          <c:x val="0.81430560815020214"/>
          <c:y val="0.71518663823701289"/>
          <c:w val="0.14087923642634212"/>
          <c:h val="0.12592694663167103"/>
        </c:manualLayout>
      </c:layout>
      <c:overlay val="1"/>
      <c:txPr>
        <a:bodyPr/>
        <a:lstStyle/>
        <a:p>
          <a:pPr>
            <a:defRPr sz="1400">
              <a:solidFill>
                <a:schemeClr val="tx1">
                  <a:lumMod val="75000"/>
                </a:schemeClr>
              </a:solidFill>
              <a:latin typeface="Calibri" panose="020F0502020204030204" pitchFamily="34" charset="0"/>
            </a:defRPr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542195846745036"/>
          <c:y val="2.672262004558416E-2"/>
          <c:w val="0.64578041532549646"/>
          <c:h val="0.9412102358997148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Foglio1!$B$1</c:f>
              <c:strCache>
                <c:ptCount val="1"/>
                <c:pt idx="0">
                  <c:v>15-24</c:v>
                </c:pt>
              </c:strCache>
            </c:strRef>
          </c:tx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2C69-4B9D-B741-DB746B9B9FF2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2C69-4B9D-B741-DB746B9B9FF2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2C69-4B9D-B741-DB746B9B9FF2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2C69-4B9D-B741-DB746B9B9FF2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pPr>
                      <a:defRPr sz="120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defRPr>
                    </a:pPr>
                    <a:fld id="{6E53BFDA-8E26-4B1F-8FC0-02C7F41DFD9D}" type="VALUE">
                      <a:rPr lang="en-US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pPr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defRPr>
                      </a:pPr>
                      <a:t>[VALUE]</a:t>
                    </a:fld>
                    <a:endParaRPr lang="en-US"/>
                  </a:p>
                </c:rich>
              </c:tx>
              <c:spPr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2C69-4B9D-B741-DB746B9B9FF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Foglio1!$A$2:$A$9</c:f>
              <c:strCache>
                <c:ptCount val="8"/>
                <c:pt idx="0">
                  <c:v>Faccio ricorso a farmaci da banco (p.es. antistaminici) che conosco</c:v>
                </c:pt>
                <c:pt idx="1">
                  <c:v>Faccio ricorso ai farmaci che mi consiglia il farmacista o il medico</c:v>
                </c:pt>
                <c:pt idx="2">
                  <c:v>Prendo prodotti naturali (omeopatici, erboristici, etc.)</c:v>
                </c:pt>
                <c:pt idx="3">
                  <c:v>Vado dal medico per farmi prescrivere dei cortisonici </c:v>
                </c:pt>
                <c:pt idx="4">
                  <c:v>Ricorro al vaccino</c:v>
                </c:pt>
                <c:pt idx="5">
                  <c:v>Mi affido a rimedi casalinghi, e cioè:</c:v>
                </c:pt>
                <c:pt idx="6">
                  <c:v>Faccio anche altre cose, e cioè: </c:v>
                </c:pt>
                <c:pt idx="7">
                  <c:v>Nulla aspetto, che i sintomi si attenuino da soli</c:v>
                </c:pt>
              </c:strCache>
            </c:strRef>
          </c:cat>
          <c:val>
            <c:numRef>
              <c:f>Foglio1!$B$2:$B$9</c:f>
              <c:numCache>
                <c:formatCode>0.0%</c:formatCode>
                <c:ptCount val="8"/>
                <c:pt idx="0">
                  <c:v>0.41646489104116224</c:v>
                </c:pt>
                <c:pt idx="1">
                  <c:v>0.30024213075060535</c:v>
                </c:pt>
                <c:pt idx="2">
                  <c:v>0.16949152542372881</c:v>
                </c:pt>
                <c:pt idx="3">
                  <c:v>0.10169491525423729</c:v>
                </c:pt>
                <c:pt idx="4">
                  <c:v>5.0847457627118647E-2</c:v>
                </c:pt>
                <c:pt idx="5">
                  <c:v>0</c:v>
                </c:pt>
                <c:pt idx="6">
                  <c:v>2.4213075060532689E-3</c:v>
                </c:pt>
                <c:pt idx="7">
                  <c:v>0.15254237288135594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C69-4B9D-B741-DB746B9B9FF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-20"/>
        <c:axId val="136048640"/>
        <c:axId val="136050176"/>
      </c:barChart>
      <c:catAx>
        <c:axId val="136048640"/>
        <c:scaling>
          <c:orientation val="maxMin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</a:ln>
          </c:spPr>
        </c:majorGridlines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</a:defRPr>
            </a:pPr>
            <a:endParaRPr lang="en-US"/>
          </a:p>
        </c:txPr>
        <c:crossAx val="136050176"/>
        <c:crosses val="autoZero"/>
        <c:auto val="1"/>
        <c:lblAlgn val="ctr"/>
        <c:lblOffset val="100"/>
        <c:noMultiLvlLbl val="0"/>
      </c:catAx>
      <c:valAx>
        <c:axId val="136050176"/>
        <c:scaling>
          <c:orientation val="minMax"/>
          <c:max val="0.48000000000000004"/>
          <c:min val="0"/>
        </c:scaling>
        <c:delete val="0"/>
        <c:axPos val="t"/>
        <c:numFmt formatCode="0%" sourceLinked="0"/>
        <c:majorTickMark val="none"/>
        <c:minorTickMark val="none"/>
        <c:tickLblPos val="none"/>
        <c:crossAx val="136048640"/>
        <c:crosses val="autoZero"/>
        <c:crossBetween val="between"/>
        <c:majorUnit val="0.1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>
        <c:manualLayout>
          <c:layoutTarget val="inner"/>
          <c:xMode val="edge"/>
          <c:yMode val="edge"/>
          <c:x val="8.2217237033793023E-2"/>
          <c:y val="3.7277648878576951E-2"/>
          <c:w val="0.63931128600716625"/>
          <c:h val="0.83519959077041117"/>
        </c:manualLayout>
      </c:layout>
      <c:lineChart>
        <c:grouping val="standard"/>
        <c:varyColors val="0"/>
        <c:ser>
          <c:idx val="0"/>
          <c:order val="0"/>
          <c:tx>
            <c:strRef>
              <c:f>Foglio1!$A$2</c:f>
              <c:strCache>
                <c:ptCount val="1"/>
                <c:pt idx="0">
                  <c:v>Farmaci da banco - automedicazione</c:v>
                </c:pt>
              </c:strCache>
            </c:strRef>
          </c:tx>
          <c:spPr>
            <a:ln w="38100">
              <a:solidFill>
                <a:schemeClr val="accent1"/>
              </a:solidFill>
            </a:ln>
          </c:spPr>
          <c:marker>
            <c:symbol val="none"/>
          </c:marker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00-4281-4457-8EC3-956422CBC467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pPr algn="ctr">
                      <a:defRPr lang="it-IT" sz="1200" b="1" i="0" u="none" strike="noStrike" kern="1200" baseline="0">
                        <a:solidFill>
                          <a:schemeClr val="accent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defRPr>
                    </a:pPr>
                    <a:fld id="{9595C74B-DD26-4E6E-8146-8306F3CBA7B2}" type="VALUE">
                      <a:rPr lang="en-US" b="1">
                        <a:solidFill>
                          <a:schemeClr val="accent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pPr algn="ctr">
                        <a:defRPr lang="it-IT" sz="1200" b="1" i="0" u="none" strike="noStrike" kern="1200" baseline="0">
                          <a:solidFill>
                            <a:schemeClr val="accent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defRPr>
                      </a:pPr>
                      <a:t>[VALUE]</a:t>
                    </a:fld>
                    <a:endParaRPr lang="en-US"/>
                  </a:p>
                </c:rich>
              </c:tx>
              <c:numFmt formatCode="0.0%" sourceLinked="0"/>
              <c:spPr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4281-4457-8EC3-956422CBC467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it-IT" sz="1200" b="1" i="0" u="none" strike="noStrike" kern="1200" baseline="0">
                    <a:solidFill>
                      <a:schemeClr val="accent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Foglio1!$B$1:$D$1</c:f>
              <c:strCache>
                <c:ptCount val="2"/>
                <c:pt idx="0">
                  <c:v>2014</c:v>
                </c:pt>
                <c:pt idx="1">
                  <c:v>2020</c:v>
                </c:pt>
              </c:strCache>
            </c:strRef>
          </c:cat>
          <c:val>
            <c:numRef>
              <c:f>Foglio1!$B$2:$D$2</c:f>
              <c:numCache>
                <c:formatCode>0.0%</c:formatCode>
                <c:ptCount val="2"/>
                <c:pt idx="0" formatCode="General">
                  <c:v>0.42517268400000002</c:v>
                </c:pt>
                <c:pt idx="1">
                  <c:v>0.41646489104116224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2-4281-4457-8EC3-956422CBC467}"/>
            </c:ext>
          </c:extLst>
        </c:ser>
        <c:ser>
          <c:idx val="1"/>
          <c:order val="1"/>
          <c:tx>
            <c:strRef>
              <c:f>Foglio1!$A$3</c:f>
              <c:strCache>
                <c:ptCount val="1"/>
                <c:pt idx="0">
                  <c:v>Farmaci da banco - consiglio medico/ farmacista</c:v>
                </c:pt>
              </c:strCache>
            </c:strRef>
          </c:tx>
          <c:spPr>
            <a:ln w="38100">
              <a:solidFill>
                <a:schemeClr val="accent4"/>
              </a:solidFill>
            </a:ln>
          </c:spPr>
          <c:marker>
            <c:symbol val="none"/>
          </c:marker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200" b="1" i="0" u="none" strike="noStrike" kern="1200" baseline="0">
                    <a:solidFill>
                      <a:schemeClr val="accent4">
                        <a:lumMod val="75000"/>
                      </a:schemeClr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Foglio1!$B$1:$D$1</c:f>
              <c:strCache>
                <c:ptCount val="2"/>
                <c:pt idx="0">
                  <c:v>2014</c:v>
                </c:pt>
                <c:pt idx="1">
                  <c:v>2020</c:v>
                </c:pt>
              </c:strCache>
            </c:strRef>
          </c:cat>
          <c:val>
            <c:numRef>
              <c:f>Foglio1!$B$3:$D$3</c:f>
              <c:numCache>
                <c:formatCode>0.0%</c:formatCode>
                <c:ptCount val="2"/>
                <c:pt idx="0" formatCode="General">
                  <c:v>0.30626026899999997</c:v>
                </c:pt>
                <c:pt idx="1">
                  <c:v>0.30024213075060535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3-4281-4457-8EC3-956422CBC467}"/>
            </c:ext>
          </c:extLst>
        </c:ser>
        <c:ser>
          <c:idx val="2"/>
          <c:order val="2"/>
          <c:tx>
            <c:strRef>
              <c:f>Foglio1!$A$4</c:f>
              <c:strCache>
                <c:ptCount val="1"/>
                <c:pt idx="0">
                  <c:v>Prendo prodotti naturali</c:v>
                </c:pt>
              </c:strCache>
            </c:strRef>
          </c:tx>
          <c:spPr>
            <a:ln w="31750">
              <a:solidFill>
                <a:srgbClr val="FF9933"/>
              </a:solidFill>
            </a:ln>
          </c:spPr>
          <c:marker>
            <c:symbol val="none"/>
          </c:marker>
          <c:cat>
            <c:strRef>
              <c:f>Foglio1!$B$1:$D$1</c:f>
              <c:strCache>
                <c:ptCount val="2"/>
                <c:pt idx="0">
                  <c:v>2014</c:v>
                </c:pt>
                <c:pt idx="1">
                  <c:v>2020</c:v>
                </c:pt>
              </c:strCache>
            </c:strRef>
          </c:cat>
          <c:val>
            <c:numRef>
              <c:f>Foglio1!$B$4:$D$4</c:f>
              <c:numCache>
                <c:formatCode>0.0%</c:formatCode>
                <c:ptCount val="2"/>
                <c:pt idx="0" formatCode="General">
                  <c:v>0.16750749300000001</c:v>
                </c:pt>
                <c:pt idx="1">
                  <c:v>0.16949152542372881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7-1DFD-442F-AFEC-F8C471D3A7F5}"/>
            </c:ext>
          </c:extLst>
        </c:ser>
        <c:ser>
          <c:idx val="3"/>
          <c:order val="3"/>
          <c:tx>
            <c:strRef>
              <c:f>Foglio1!$A$5</c:f>
              <c:strCache>
                <c:ptCount val="1"/>
                <c:pt idx="0">
                  <c:v>Cortisonici prescritti dal medico</c:v>
                </c:pt>
              </c:strCache>
            </c:strRef>
          </c:tx>
          <c:spPr>
            <a:ln w="28575">
              <a:solidFill>
                <a:srgbClr val="00B0F0"/>
              </a:solidFill>
            </a:ln>
          </c:spPr>
          <c:marker>
            <c:symbol val="none"/>
          </c:marker>
          <c:cat>
            <c:strRef>
              <c:f>Foglio1!$B$1:$D$1</c:f>
              <c:strCache>
                <c:ptCount val="2"/>
                <c:pt idx="0">
                  <c:v>2014</c:v>
                </c:pt>
                <c:pt idx="1">
                  <c:v>2020</c:v>
                </c:pt>
              </c:strCache>
            </c:strRef>
          </c:cat>
          <c:val>
            <c:numRef>
              <c:f>Foglio1!$B$5:$D$5</c:f>
              <c:numCache>
                <c:formatCode>0.0%</c:formatCode>
                <c:ptCount val="2"/>
                <c:pt idx="0" formatCode="General">
                  <c:v>0.13276649099999999</c:v>
                </c:pt>
                <c:pt idx="1">
                  <c:v>0.10169491525423729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8-1DFD-442F-AFEC-F8C471D3A7F5}"/>
            </c:ext>
          </c:extLst>
        </c:ser>
        <c:ser>
          <c:idx val="4"/>
          <c:order val="4"/>
          <c:tx>
            <c:strRef>
              <c:f>Foglio1!$A$6</c:f>
              <c:strCache>
                <c:ptCount val="1"/>
                <c:pt idx="0">
                  <c:v>Vaccino</c:v>
                </c:pt>
              </c:strCache>
            </c:strRef>
          </c:tx>
          <c:spPr>
            <a:ln w="25400">
              <a:solidFill>
                <a:srgbClr val="92D050"/>
              </a:solidFill>
            </a:ln>
          </c:spPr>
          <c:marker>
            <c:symbol val="none"/>
          </c:marker>
          <c:cat>
            <c:strRef>
              <c:f>Foglio1!$B$1:$D$1</c:f>
              <c:strCache>
                <c:ptCount val="2"/>
                <c:pt idx="0">
                  <c:v>2014</c:v>
                </c:pt>
                <c:pt idx="1">
                  <c:v>2020</c:v>
                </c:pt>
              </c:strCache>
            </c:strRef>
          </c:cat>
          <c:val>
            <c:numRef>
              <c:f>Foglio1!$B$6:$D$6</c:f>
              <c:numCache>
                <c:formatCode>0.0%</c:formatCode>
                <c:ptCount val="2"/>
                <c:pt idx="0" formatCode="General">
                  <c:v>4.3835111000000003E-2</c:v>
                </c:pt>
                <c:pt idx="1">
                  <c:v>5.0847457627118647E-2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9-1DFD-442F-AFEC-F8C471D3A7F5}"/>
            </c:ext>
          </c:extLst>
        </c:ser>
        <c:ser>
          <c:idx val="5"/>
          <c:order val="5"/>
          <c:tx>
            <c:strRef>
              <c:f>Foglio1!$A$7</c:f>
              <c:strCache>
                <c:ptCount val="1"/>
                <c:pt idx="0">
                  <c:v>Non faccio nulla</c:v>
                </c:pt>
              </c:strCache>
            </c:strRef>
          </c:tx>
          <c:spPr>
            <a:ln w="28575">
              <a:solidFill>
                <a:srgbClr val="E60000"/>
              </a:solidFill>
            </a:ln>
          </c:spPr>
          <c:marker>
            <c:symbol val="none"/>
          </c:marker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200" b="1" i="0" u="none" strike="noStrike" kern="1200" baseline="0">
                    <a:solidFill>
                      <a:srgbClr val="C00000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Foglio1!$B$1:$D$1</c:f>
              <c:strCache>
                <c:ptCount val="2"/>
                <c:pt idx="0">
                  <c:v>2014</c:v>
                </c:pt>
                <c:pt idx="1">
                  <c:v>2020</c:v>
                </c:pt>
              </c:strCache>
            </c:strRef>
          </c:cat>
          <c:val>
            <c:numRef>
              <c:f>Foglio1!$B$7:$D$7</c:f>
              <c:numCache>
                <c:formatCode>0.0%</c:formatCode>
                <c:ptCount val="2"/>
                <c:pt idx="0" formatCode="General">
                  <c:v>0.22455652300000001</c:v>
                </c:pt>
                <c:pt idx="1">
                  <c:v>0.15254237288135594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A-1DFD-442F-AFEC-F8C471D3A7F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36080384"/>
        <c:axId val="136090368"/>
      </c:lineChart>
      <c:catAx>
        <c:axId val="1360803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 b="1">
                <a:latin typeface="Calibri" panose="020F0502020204030204" pitchFamily="34" charset="0"/>
                <a:cs typeface="Calibri" panose="020F0502020204030204" pitchFamily="34" charset="0"/>
              </a:defRPr>
            </a:pPr>
            <a:endParaRPr lang="en-US"/>
          </a:p>
        </c:txPr>
        <c:crossAx val="136090368"/>
        <c:crosses val="autoZero"/>
        <c:auto val="1"/>
        <c:lblAlgn val="ctr"/>
        <c:lblOffset val="100"/>
        <c:noMultiLvlLbl val="0"/>
      </c:catAx>
      <c:valAx>
        <c:axId val="136090368"/>
        <c:scaling>
          <c:orientation val="minMax"/>
          <c:max val="0.60000000000000009"/>
          <c:min val="0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</a:ln>
          </c:spPr>
        </c:majorGridlines>
        <c:numFmt formatCode="0.0%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pPr>
            <a:endParaRPr lang="en-US"/>
          </a:p>
        </c:txPr>
        <c:crossAx val="136080384"/>
        <c:crosses val="autoZero"/>
        <c:crossBetween val="between"/>
        <c:majorUnit val="0.1"/>
      </c:valAx>
      <c:spPr>
        <a:ln>
          <a:noFill/>
        </a:ln>
      </c:spPr>
    </c:plotArea>
    <c:legend>
      <c:legendPos val="b"/>
      <c:layout>
        <c:manualLayout>
          <c:xMode val="edge"/>
          <c:yMode val="edge"/>
          <c:x val="0.66250468925549155"/>
          <c:y val="7.052406708996567E-2"/>
          <c:w val="0.33749531074450839"/>
          <c:h val="0.81503669829555248"/>
        </c:manualLayout>
      </c:layout>
      <c:overlay val="0"/>
      <c:txPr>
        <a:bodyPr/>
        <a:lstStyle/>
        <a:p>
          <a:pPr>
            <a:defRPr sz="1400">
              <a:latin typeface="Calibri" panose="020F0502020204030204" pitchFamily="34" charset="0"/>
              <a:cs typeface="Calibri" panose="020F0502020204030204" pitchFamily="34" charset="0"/>
            </a:defRPr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6623814742880323"/>
          <c:y val="2.3944881889763781E-2"/>
          <c:w val="0.62853381408532383"/>
          <c:h val="0.9412102358997148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Foglio1!$B$1</c:f>
              <c:strCache>
                <c:ptCount val="1"/>
                <c:pt idx="0">
                  <c:v>Soffre poco frequentemente di allergie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5A95-4A19-B112-C9D41C067BD0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5A95-4A19-B112-C9D41C067BD0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5A95-4A19-B112-C9D41C067BD0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5A95-4A19-B112-C9D41C067BD0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>
                    <a:latin typeface="Calibri" panose="020F0502020204030204" pitchFamily="34" charset="0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Foglio1!$A$2:$A$9</c:f>
              <c:strCache>
                <c:ptCount val="8"/>
                <c:pt idx="0">
                  <c:v>Faccio ricorso a farmaci da banco (p.es. antistaminici) che conosco</c:v>
                </c:pt>
                <c:pt idx="1">
                  <c:v>Faccio ricorso ai farmaci che mi consiglia il farmacista o il medico</c:v>
                </c:pt>
                <c:pt idx="2">
                  <c:v>Prendo prodotti naturali (omeopatici, erboristici, etc.)</c:v>
                </c:pt>
                <c:pt idx="3">
                  <c:v>Vado dal medico per farmi prescrivere dei cortisonici </c:v>
                </c:pt>
                <c:pt idx="4">
                  <c:v>Ricorro al vaccino</c:v>
                </c:pt>
                <c:pt idx="5">
                  <c:v>Mi affido a rimedi casalinghi, e cioè:</c:v>
                </c:pt>
                <c:pt idx="6">
                  <c:v>Faccio anche altre cose, e cioè: </c:v>
                </c:pt>
                <c:pt idx="7">
                  <c:v>Nulla aspetto, che i sintomi si attenuino da soli</c:v>
                </c:pt>
              </c:strCache>
            </c:strRef>
          </c:cat>
          <c:val>
            <c:numRef>
              <c:f>Foglio1!$B$2:$B$9</c:f>
              <c:numCache>
                <c:formatCode>0.0%</c:formatCode>
                <c:ptCount val="8"/>
                <c:pt idx="0">
                  <c:v>0.39303482587064675</c:v>
                </c:pt>
                <c:pt idx="1">
                  <c:v>0.34825870646766172</c:v>
                </c:pt>
                <c:pt idx="2">
                  <c:v>0.14925373134328357</c:v>
                </c:pt>
                <c:pt idx="3">
                  <c:v>8.45771144278607E-2</c:v>
                </c:pt>
                <c:pt idx="4">
                  <c:v>5.4726368159203981E-2</c:v>
                </c:pt>
                <c:pt idx="5">
                  <c:v>0</c:v>
                </c:pt>
                <c:pt idx="6">
                  <c:v>4.9751243781094526E-3</c:v>
                </c:pt>
                <c:pt idx="7">
                  <c:v>0.14925373134328357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A95-4A19-B112-C9D41C067BD0}"/>
            </c:ext>
          </c:extLst>
        </c:ser>
        <c:ser>
          <c:idx val="1"/>
          <c:order val="1"/>
          <c:tx>
            <c:strRef>
              <c:f>Foglio1!$C$1</c:f>
              <c:strCache>
                <c:ptCount val="1"/>
                <c:pt idx="0">
                  <c:v>Soffre molto frequentemente di allergie</c:v>
                </c:pt>
              </c:strCache>
            </c:strRef>
          </c:tx>
          <c:spPr>
            <a:solidFill>
              <a:srgbClr val="FF9933"/>
            </a:solidFill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pPr>
                      <a:defRPr sz="120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defRPr>
                    </a:pPr>
                    <a:fld id="{741AB368-F857-451A-BD65-ED1483E4D472}" type="VALUE">
                      <a:rPr lang="en-US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pPr>
                        <a:defRPr sz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defRPr>
                      </a:pPr>
                      <a:t>[VALUE]</a:t>
                    </a:fld>
                    <a:endParaRPr lang="en-US"/>
                  </a:p>
                </c:rich>
              </c:tx>
              <c:numFmt formatCode="0.0%" sourceLinked="0"/>
              <c:spPr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5A95-4A19-B112-C9D41C067BD0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>
                    <a:latin typeface="Calibri" panose="020F0502020204030204" pitchFamily="34" charset="0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Foglio1!$A$2:$A$9</c:f>
              <c:strCache>
                <c:ptCount val="8"/>
                <c:pt idx="0">
                  <c:v>Faccio ricorso a farmaci da banco (p.es. antistaminici) che conosco</c:v>
                </c:pt>
                <c:pt idx="1">
                  <c:v>Faccio ricorso ai farmaci che mi consiglia il farmacista o il medico</c:v>
                </c:pt>
                <c:pt idx="2">
                  <c:v>Prendo prodotti naturali (omeopatici, erboristici, etc.)</c:v>
                </c:pt>
                <c:pt idx="3">
                  <c:v>Vado dal medico per farmi prescrivere dei cortisonici </c:v>
                </c:pt>
                <c:pt idx="4">
                  <c:v>Ricorro al vaccino</c:v>
                </c:pt>
                <c:pt idx="5">
                  <c:v>Mi affido a rimedi casalinghi, e cioè:</c:v>
                </c:pt>
                <c:pt idx="6">
                  <c:v>Faccio anche altre cose, e cioè: </c:v>
                </c:pt>
                <c:pt idx="7">
                  <c:v>Nulla aspetto, che i sintomi si attenuino da soli</c:v>
                </c:pt>
              </c:strCache>
            </c:strRef>
          </c:cat>
          <c:val>
            <c:numRef>
              <c:f>Foglio1!$C$2:$C$9</c:f>
              <c:numCache>
                <c:formatCode>0.0%</c:formatCode>
                <c:ptCount val="8"/>
                <c:pt idx="0">
                  <c:v>0.43661971830985913</c:v>
                </c:pt>
                <c:pt idx="1">
                  <c:v>0.25821596244131456</c:v>
                </c:pt>
                <c:pt idx="2">
                  <c:v>0.18779342723004694</c:v>
                </c:pt>
                <c:pt idx="3">
                  <c:v>0.11737089201877934</c:v>
                </c:pt>
                <c:pt idx="4">
                  <c:v>4.2253521126760563E-2</c:v>
                </c:pt>
                <c:pt idx="5">
                  <c:v>0</c:v>
                </c:pt>
                <c:pt idx="6">
                  <c:v>0</c:v>
                </c:pt>
                <c:pt idx="7">
                  <c:v>0.15492957746478872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5A95-4A19-B112-C9D41C067BD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-20"/>
        <c:axId val="136152192"/>
        <c:axId val="136153728"/>
      </c:barChart>
      <c:catAx>
        <c:axId val="136152192"/>
        <c:scaling>
          <c:orientation val="maxMin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</a:ln>
          </c:spPr>
        </c:majorGridlines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</a:defRPr>
            </a:pPr>
            <a:endParaRPr lang="en-US"/>
          </a:p>
        </c:txPr>
        <c:crossAx val="136153728"/>
        <c:crosses val="autoZero"/>
        <c:auto val="1"/>
        <c:lblAlgn val="ctr"/>
        <c:lblOffset val="100"/>
        <c:noMultiLvlLbl val="0"/>
      </c:catAx>
      <c:valAx>
        <c:axId val="136153728"/>
        <c:scaling>
          <c:orientation val="minMax"/>
          <c:max val="0.55000000000000004"/>
          <c:min val="0"/>
        </c:scaling>
        <c:delete val="1"/>
        <c:axPos val="t"/>
        <c:numFmt formatCode="0%" sourceLinked="0"/>
        <c:majorTickMark val="out"/>
        <c:minorTickMark val="none"/>
        <c:tickLblPos val="nextTo"/>
        <c:crossAx val="136152192"/>
        <c:crosses val="autoZero"/>
        <c:crossBetween val="between"/>
        <c:majorUnit val="0.1"/>
      </c:valAx>
    </c:plotArea>
    <c:legend>
      <c:legendPos val="r"/>
      <c:layout>
        <c:manualLayout>
          <c:xMode val="edge"/>
          <c:yMode val="edge"/>
          <c:x val="0.51135470236859137"/>
          <c:y val="0.67361567762062446"/>
          <c:w val="0.42452756434530864"/>
          <c:h val="0.12732764654418197"/>
        </c:manualLayout>
      </c:layout>
      <c:overlay val="1"/>
      <c:txPr>
        <a:bodyPr/>
        <a:lstStyle/>
        <a:p>
          <a:pPr>
            <a:defRPr sz="1400">
              <a:solidFill>
                <a:schemeClr val="tx1">
                  <a:lumMod val="75000"/>
                </a:schemeClr>
              </a:solidFill>
              <a:latin typeface="Calibri" panose="020F0502020204030204" pitchFamily="34" charset="0"/>
            </a:defRPr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5587722137934846"/>
          <c:y val="2.672262004558416E-2"/>
          <c:w val="0.6374161495234133"/>
          <c:h val="0.9412102358997148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Foglio1!$B$1</c:f>
              <c:strCache>
                <c:ptCount val="1"/>
                <c:pt idx="0">
                  <c:v>Un uomo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0128-436F-9A84-FE1B40D55483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0128-436F-9A84-FE1B40D55483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0128-436F-9A84-FE1B40D55483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0128-436F-9A84-FE1B40D55483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pPr>
                      <a:defRPr sz="120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defRPr>
                    </a:pPr>
                    <a:fld id="{ED9A7D50-DEDF-4808-BB51-591A7BE983CC}" type="VALUE">
                      <a:rPr lang="en-US"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pPr>
                        <a:defRPr sz="120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defRPr>
                      </a:pPr>
                      <a:t>[VALUE]</a:t>
                    </a:fld>
                    <a:endParaRPr lang="en-US"/>
                  </a:p>
                </c:rich>
              </c:tx>
              <c:numFmt formatCode="0.0%" sourceLinked="0"/>
              <c:spPr/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0128-436F-9A84-FE1B40D55483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>
                    <a:latin typeface="Calibri" panose="020F0502020204030204" pitchFamily="34" charset="0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Foglio1!$A$2:$A$9</c:f>
              <c:strCache>
                <c:ptCount val="6"/>
                <c:pt idx="0">
                  <c:v>Faccio ricorso a farmaci da banco (p.es. antistaminici) che conosco</c:v>
                </c:pt>
                <c:pt idx="1">
                  <c:v>Faccio ricorso ai farmaci che mi consiglia il farmacista o il medico</c:v>
                </c:pt>
                <c:pt idx="2">
                  <c:v>Prendo prodotti naturali (omeopatici, erboristici, etc.)</c:v>
                </c:pt>
                <c:pt idx="3">
                  <c:v>Vado dal medico per farmi prescrivere dei cortisonici </c:v>
                </c:pt>
                <c:pt idx="4">
                  <c:v>Ricorro al vaccino</c:v>
                </c:pt>
                <c:pt idx="5">
                  <c:v>Nulla aspetto, che i sintomi si attenuino da soli</c:v>
                </c:pt>
              </c:strCache>
            </c:strRef>
          </c:cat>
          <c:val>
            <c:numRef>
              <c:f>Foglio1!$B$2:$B$9</c:f>
              <c:numCache>
                <c:formatCode>0.0%</c:formatCode>
                <c:ptCount val="6"/>
                <c:pt idx="0">
                  <c:v>0.44700460829493088</c:v>
                </c:pt>
                <c:pt idx="1">
                  <c:v>0.29032258064516131</c:v>
                </c:pt>
                <c:pt idx="2">
                  <c:v>0.10599078341013825</c:v>
                </c:pt>
                <c:pt idx="3">
                  <c:v>0.11059907834101383</c:v>
                </c:pt>
                <c:pt idx="4">
                  <c:v>6.4516129032258063E-2</c:v>
                </c:pt>
                <c:pt idx="5">
                  <c:v>0.15207373271889402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128-436F-9A84-FE1B40D55483}"/>
            </c:ext>
          </c:extLst>
        </c:ser>
        <c:ser>
          <c:idx val="1"/>
          <c:order val="1"/>
          <c:tx>
            <c:strRef>
              <c:f>Foglio1!$C$1</c:f>
              <c:strCache>
                <c:ptCount val="1"/>
                <c:pt idx="0">
                  <c:v>Una donna</c:v>
                </c:pt>
              </c:strCache>
            </c:strRef>
          </c:tx>
          <c:spPr>
            <a:solidFill>
              <a:schemeClr val="accent3">
                <a:lumMod val="20000"/>
                <a:lumOff val="80000"/>
              </a:schemeClr>
            </a:solidFill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it-IT" sz="1200" b="0" i="0" u="none" strike="noStrike" kern="1200" baseline="0">
                    <a:solidFill>
                      <a:srgbClr val="71685F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Foglio1!$A$2:$A$9</c:f>
              <c:strCache>
                <c:ptCount val="6"/>
                <c:pt idx="0">
                  <c:v>Faccio ricorso a farmaci da banco (p.es. antistaminici) che conosco</c:v>
                </c:pt>
                <c:pt idx="1">
                  <c:v>Faccio ricorso ai farmaci che mi consiglia il farmacista o il medico</c:v>
                </c:pt>
                <c:pt idx="2">
                  <c:v>Prendo prodotti naturali (omeopatici, erboristici, etc.)</c:v>
                </c:pt>
                <c:pt idx="3">
                  <c:v>Vado dal medico per farmi prescrivere dei cortisonici </c:v>
                </c:pt>
                <c:pt idx="4">
                  <c:v>Ricorro al vaccino</c:v>
                </c:pt>
                <c:pt idx="5">
                  <c:v>Nulla aspetto, che i sintomi si attenuino da soli</c:v>
                </c:pt>
              </c:strCache>
            </c:strRef>
          </c:cat>
          <c:val>
            <c:numRef>
              <c:f>Foglio1!$C$2:$C$9</c:f>
              <c:numCache>
                <c:formatCode>0.0%</c:formatCode>
                <c:ptCount val="6"/>
                <c:pt idx="0">
                  <c:v>0.38265306122448978</c:v>
                </c:pt>
                <c:pt idx="1">
                  <c:v>0.31122448979591838</c:v>
                </c:pt>
                <c:pt idx="2">
                  <c:v>0.23979591836734693</c:v>
                </c:pt>
                <c:pt idx="3">
                  <c:v>9.1836734693877556E-2</c:v>
                </c:pt>
                <c:pt idx="4">
                  <c:v>3.5714285714285712E-2</c:v>
                </c:pt>
                <c:pt idx="5">
                  <c:v>0.15306122448979592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0128-436F-9A84-FE1B40D554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-20"/>
        <c:axId val="136181248"/>
        <c:axId val="136182784"/>
      </c:barChart>
      <c:catAx>
        <c:axId val="136181248"/>
        <c:scaling>
          <c:orientation val="maxMin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</a:ln>
          </c:spPr>
        </c:majorGridlines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</a:defRPr>
            </a:pPr>
            <a:endParaRPr lang="en-US"/>
          </a:p>
        </c:txPr>
        <c:crossAx val="136182784"/>
        <c:crosses val="autoZero"/>
        <c:auto val="1"/>
        <c:lblAlgn val="ctr"/>
        <c:lblOffset val="100"/>
        <c:noMultiLvlLbl val="0"/>
      </c:catAx>
      <c:valAx>
        <c:axId val="136182784"/>
        <c:scaling>
          <c:orientation val="minMax"/>
          <c:max val="0.5"/>
          <c:min val="0"/>
        </c:scaling>
        <c:delete val="0"/>
        <c:axPos val="t"/>
        <c:numFmt formatCode="0%" sourceLinked="0"/>
        <c:majorTickMark val="none"/>
        <c:minorTickMark val="none"/>
        <c:tickLblPos val="none"/>
        <c:crossAx val="136181248"/>
        <c:crosses val="autoZero"/>
        <c:crossBetween val="between"/>
        <c:majorUnit val="0.1"/>
      </c:valAx>
    </c:plotArea>
    <c:legend>
      <c:legendPos val="r"/>
      <c:layout>
        <c:manualLayout>
          <c:xMode val="edge"/>
          <c:yMode val="edge"/>
          <c:x val="0.79185883776890009"/>
          <c:y val="0.6681452352658438"/>
          <c:w val="0.14396361697453378"/>
          <c:h val="0.12592694663167103"/>
        </c:manualLayout>
      </c:layout>
      <c:overlay val="1"/>
      <c:txPr>
        <a:bodyPr/>
        <a:lstStyle/>
        <a:p>
          <a:pPr>
            <a:defRPr sz="1400">
              <a:solidFill>
                <a:schemeClr val="tx1">
                  <a:lumMod val="75000"/>
                </a:schemeClr>
              </a:solidFill>
              <a:latin typeface="Calibri" panose="020F0502020204030204" pitchFamily="34" charset="0"/>
            </a:defRPr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5722115015355268E-2"/>
          <c:y val="7.6612655099674853E-2"/>
          <c:w val="0.89109982281955014"/>
          <c:h val="0.91668430678044954"/>
        </c:manualLayout>
      </c:layout>
      <c:pieChart>
        <c:varyColors val="1"/>
        <c:ser>
          <c:idx val="0"/>
          <c:order val="0"/>
          <c:spPr>
            <a:ln w="5100">
              <a:solidFill>
                <a:schemeClr val="tx1"/>
              </a:solidFill>
              <a:prstDash val="solid"/>
            </a:ln>
          </c:spPr>
          <c:explosion val="5"/>
          <c:dPt>
            <c:idx val="0"/>
            <c:bubble3D val="0"/>
            <c:explosion val="0"/>
            <c:spPr>
              <a:solidFill>
                <a:schemeClr val="accent6">
                  <a:lumMod val="20000"/>
                  <a:lumOff val="80000"/>
                </a:schemeClr>
              </a:solidFill>
              <a:ln w="510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ED57-49F9-8475-7775BF7714FA}"/>
              </c:ext>
            </c:extLst>
          </c:dPt>
          <c:dPt>
            <c:idx val="1"/>
            <c:bubble3D val="0"/>
            <c:spPr>
              <a:solidFill>
                <a:schemeClr val="accent5">
                  <a:lumMod val="20000"/>
                  <a:lumOff val="80000"/>
                </a:schemeClr>
              </a:solidFill>
              <a:ln w="510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ED57-49F9-8475-7775BF7714FA}"/>
              </c:ext>
            </c:extLst>
          </c:dPt>
          <c:dPt>
            <c:idx val="2"/>
            <c:bubble3D val="0"/>
            <c:spPr>
              <a:solidFill>
                <a:srgbClr val="C0C0C0"/>
              </a:solidFill>
              <a:ln w="10200">
                <a:noFill/>
              </a:ln>
            </c:spPr>
            <c:extLst>
              <c:ext xmlns:c16="http://schemas.microsoft.com/office/drawing/2014/chart" uri="{C3380CC4-5D6E-409C-BE32-E72D297353CC}">
                <c16:uniqueId val="{00000005-ED57-49F9-8475-7775BF7714FA}"/>
              </c:ext>
            </c:extLst>
          </c:dPt>
          <c:dPt>
            <c:idx val="3"/>
            <c:bubble3D val="0"/>
            <c:spPr>
              <a:gradFill rotWithShape="0">
                <a:gsLst>
                  <a:gs pos="0">
                    <a:srgbClr val="000000">
                      <a:gamma/>
                      <a:shade val="46275"/>
                      <a:invGamma/>
                    </a:srgbClr>
                  </a:gs>
                  <a:gs pos="100000">
                    <a:srgbClr val="FFFF99"/>
                  </a:gs>
                </a:gsLst>
                <a:lin ang="5400000" scaled="1"/>
              </a:gradFill>
              <a:ln w="510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7-ED57-49F9-8475-7775BF7714FA}"/>
              </c:ext>
            </c:extLst>
          </c:dPt>
          <c:dPt>
            <c:idx val="4"/>
            <c:bubble3D val="0"/>
            <c:spPr>
              <a:gradFill rotWithShape="0">
                <a:gsLst>
                  <a:gs pos="0">
                    <a:srgbClr val="C0C0C0"/>
                  </a:gs>
                  <a:gs pos="100000">
                    <a:srgbClr val="000000">
                      <a:gamma/>
                      <a:shade val="46275"/>
                      <a:invGamma/>
                    </a:srgbClr>
                  </a:gs>
                </a:gsLst>
                <a:lin ang="0" scaled="1"/>
              </a:gradFill>
              <a:ln w="510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9-ED57-49F9-8475-7775BF7714FA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>
                    <a:latin typeface="Calibri" panose="020F0502020204030204" pitchFamily="34" charset="0"/>
                    <a:cs typeface="Calibri" panose="020F0502020204030204" pitchFamily="34" charset="0"/>
                  </a:defRPr>
                </a:pPr>
                <a:endParaRPr lang="en-US"/>
              </a:p>
            </c:txPr>
            <c:dLblPos val="bestFit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Men</c:v>
                </c:pt>
                <c:pt idx="1">
                  <c:v>Women</c:v>
                </c:pt>
              </c:strCache>
            </c:strRef>
          </c:cat>
          <c:val>
            <c:numRef>
              <c:f>Sheet1!$B$2:$B$3</c:f>
              <c:numCache>
                <c:formatCode>0.0%</c:formatCode>
                <c:ptCount val="2"/>
                <c:pt idx="0">
                  <c:v>0.51800000000000002</c:v>
                </c:pt>
                <c:pt idx="1">
                  <c:v>0.48199999999999998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ED57-49F9-8475-7775BF7714FA}"/>
            </c:ext>
          </c:extLst>
        </c:ser>
        <c:dLbls>
          <c:dLblPos val="bestFit"/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206"/>
      </c:pieChart>
      <c:spPr>
        <a:noFill/>
        <a:ln w="10200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562" b="1" i="0" u="none" strike="noStrike" baseline="0">
          <a:solidFill>
            <a:schemeClr val="tx1"/>
          </a:solidFill>
          <a:latin typeface="Tahoma"/>
          <a:ea typeface="Tahoma"/>
          <a:cs typeface="Tahoma"/>
        </a:defRPr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9191820682019121E-2"/>
          <c:y val="2.3623413972241047E-4"/>
          <c:w val="0.84689658883187791"/>
          <c:h val="0.97683371574003253"/>
        </c:manualLayout>
      </c:layout>
      <c:pieChart>
        <c:varyColors val="1"/>
        <c:ser>
          <c:idx val="0"/>
          <c:order val="0"/>
          <c:spPr>
            <a:ln w="5100">
              <a:noFill/>
              <a:prstDash val="solid"/>
            </a:ln>
          </c:spPr>
          <c:explosion val="5"/>
          <c:dPt>
            <c:idx val="0"/>
            <c:bubble3D val="0"/>
            <c:explosion val="0"/>
            <c:spPr>
              <a:solidFill>
                <a:sysClr val="window" lastClr="FFFFFF">
                  <a:lumMod val="50000"/>
                </a:sysClr>
              </a:solidFill>
              <a:ln w="5100">
                <a:noFill/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8C97-48BA-B550-1AF75DF1F49A}"/>
              </c:ext>
            </c:extLst>
          </c:dPt>
          <c:dPt>
            <c:idx val="1"/>
            <c:bubble3D val="0"/>
            <c:spPr>
              <a:solidFill>
                <a:sysClr val="window" lastClr="FFFFFF">
                  <a:lumMod val="85000"/>
                </a:sysClr>
              </a:solidFill>
              <a:ln w="5100">
                <a:noFill/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8C97-48BA-B550-1AF75DF1F49A}"/>
              </c:ext>
            </c:extLst>
          </c:dPt>
          <c:dPt>
            <c:idx val="2"/>
            <c:bubble3D val="0"/>
            <c:spPr>
              <a:solidFill>
                <a:srgbClr val="249797">
                  <a:lumMod val="20000"/>
                  <a:lumOff val="80000"/>
                </a:srgbClr>
              </a:solidFill>
              <a:ln w="10200">
                <a:noFill/>
              </a:ln>
            </c:spPr>
            <c:extLst>
              <c:ext xmlns:c16="http://schemas.microsoft.com/office/drawing/2014/chart" uri="{C3380CC4-5D6E-409C-BE32-E72D297353CC}">
                <c16:uniqueId val="{00000005-8C97-48BA-B550-1AF75DF1F49A}"/>
              </c:ext>
            </c:extLst>
          </c:dPt>
          <c:dPt>
            <c:idx val="3"/>
            <c:bubble3D val="0"/>
            <c:spPr>
              <a:solidFill>
                <a:srgbClr val="249797">
                  <a:lumMod val="40000"/>
                  <a:lumOff val="60000"/>
                </a:srgbClr>
              </a:solidFill>
              <a:ln w="5100">
                <a:noFill/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7-8C97-48BA-B550-1AF75DF1F49A}"/>
              </c:ext>
            </c:extLst>
          </c:dPt>
          <c:dPt>
            <c:idx val="4"/>
            <c:bubble3D val="0"/>
            <c:spPr>
              <a:solidFill>
                <a:srgbClr val="249797">
                  <a:lumMod val="75000"/>
                </a:srgbClr>
              </a:solidFill>
              <a:ln w="5100">
                <a:noFill/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9-8C97-48BA-B550-1AF75DF1F49A}"/>
              </c:ext>
            </c:extLst>
          </c:dPt>
          <c:dPt>
            <c:idx val="5"/>
            <c:bubble3D val="0"/>
            <c:spPr>
              <a:solidFill>
                <a:srgbClr val="00B050"/>
              </a:solidFill>
              <a:ln w="5100">
                <a:noFill/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B-8C97-48BA-B550-1AF75DF1F49A}"/>
              </c:ext>
            </c:extLst>
          </c:dPt>
          <c:dPt>
            <c:idx val="6"/>
            <c:bubble3D val="0"/>
            <c:spPr>
              <a:solidFill>
                <a:srgbClr val="008000"/>
              </a:solidFill>
              <a:ln w="5100">
                <a:noFill/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D-8C97-48BA-B550-1AF75DF1F49A}"/>
              </c:ext>
            </c:extLst>
          </c:dPt>
          <c:dPt>
            <c:idx val="8"/>
            <c:bubble3D val="0"/>
            <c:spPr>
              <a:solidFill>
                <a:sysClr val="window" lastClr="FFFFFF">
                  <a:lumMod val="85000"/>
                </a:sysClr>
              </a:solidFill>
              <a:ln w="5100">
                <a:noFill/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F-8C97-48BA-B550-1AF75DF1F49A}"/>
              </c:ext>
            </c:extLst>
          </c:dPt>
          <c:dLbls>
            <c:dLbl>
              <c:idx val="0"/>
              <c:dLblPos val="ct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C97-48BA-B550-1AF75DF1F49A}"/>
                </c:ext>
              </c:extLst>
            </c:dLbl>
            <c:dLbl>
              <c:idx val="1"/>
              <c:spPr/>
              <c:txPr>
                <a:bodyPr/>
                <a:lstStyle/>
                <a:p>
                  <a:pPr>
                    <a:defRPr sz="1400">
                      <a:solidFill>
                        <a:schemeClr val="tx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defRPr>
                  </a:pPr>
                  <a:endParaRPr lang="en-US"/>
                </a:p>
              </c:txPr>
              <c:dLblPos val="in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8C97-48BA-B550-1AF75DF1F49A}"/>
                </c:ext>
              </c:extLst>
            </c:dLbl>
            <c:dLbl>
              <c:idx val="2"/>
              <c:layout>
                <c:manualLayout>
                  <c:x val="-0.12091672108231891"/>
                  <c:y val="8.2774172989106554E-2"/>
                </c:manualLayout>
              </c:layout>
              <c:spPr/>
              <c:txPr>
                <a:bodyPr/>
                <a:lstStyle/>
                <a:p>
                  <a:pPr>
                    <a:defRPr sz="1400">
                      <a:solidFill>
                        <a:schemeClr val="tx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C97-48BA-B550-1AF75DF1F49A}"/>
                </c:ext>
              </c:extLst>
            </c:dLbl>
            <c:dLbl>
              <c:idx val="3"/>
              <c:spPr/>
              <c:txPr>
                <a:bodyPr/>
                <a:lstStyle/>
                <a:p>
                  <a:pPr>
                    <a:defRPr sz="1400">
                      <a:solidFill>
                        <a:schemeClr val="tx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defRPr>
                  </a:pPr>
                  <a:endParaRPr lang="en-US"/>
                </a:p>
              </c:txPr>
              <c:dLblPos val="in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8C97-48BA-B550-1AF75DF1F49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Sheet1!$A$2:$A$6</c:f>
              <c:strCache>
                <c:ptCount val="5"/>
                <c:pt idx="0">
                  <c:v>No, non mi è mai capitato</c:v>
                </c:pt>
                <c:pt idx="1">
                  <c:v>Mi è capitato in passato, ora non più</c:v>
                </c:pt>
                <c:pt idx="2">
                  <c:v>Mi capita di tanto in tanto</c:v>
                </c:pt>
                <c:pt idx="3">
                  <c:v>Mi capita spesso</c:v>
                </c:pt>
                <c:pt idx="4">
                  <c:v>Mi capita sempre</c:v>
                </c:pt>
              </c:strCache>
            </c:strRef>
          </c:cat>
          <c:val>
            <c:numRef>
              <c:f>Sheet1!$B$2:$B$6</c:f>
              <c:numCache>
                <c:formatCode>0.0%</c:formatCode>
                <c:ptCount val="5"/>
                <c:pt idx="0">
                  <c:v>0.55178127589063797</c:v>
                </c:pt>
                <c:pt idx="1">
                  <c:v>0.10604805302402651</c:v>
                </c:pt>
                <c:pt idx="2">
                  <c:v>0.16570008285004142</c:v>
                </c:pt>
                <c:pt idx="3">
                  <c:v>8.1193040596520299E-2</c:v>
                </c:pt>
                <c:pt idx="4">
                  <c:v>9.5277547638773816E-2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8C97-48BA-B550-1AF75DF1F49A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0"/>
        </c:dLbls>
        <c:firstSliceAng val="126"/>
      </c:pieChart>
      <c:spPr>
        <a:noFill/>
        <a:ln w="10200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+mj-lt"/>
          <a:ea typeface="Tahoma"/>
          <a:cs typeface="Tahoma"/>
        </a:defRPr>
      </a:pPr>
      <a:endParaRPr lang="en-US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>
        <c:manualLayout>
          <c:layoutTarget val="inner"/>
          <c:xMode val="edge"/>
          <c:yMode val="edge"/>
          <c:x val="8.2217237033793023E-2"/>
          <c:y val="3.7277648878576951E-2"/>
          <c:w val="0.90113501419587028"/>
          <c:h val="0.83519959077041117"/>
        </c:manualLayout>
      </c:layout>
      <c:lineChart>
        <c:grouping val="standard"/>
        <c:varyColors val="0"/>
        <c:ser>
          <c:idx val="0"/>
          <c:order val="0"/>
          <c:tx>
            <c:strRef>
              <c:f>Foglio1!$B$1</c:f>
              <c:strCache>
                <c:ptCount val="1"/>
                <c:pt idx="0">
                  <c:v>Ne soffro personalmente</c:v>
                </c:pt>
              </c:strCache>
            </c:strRef>
          </c:tx>
          <c:spPr>
            <a:ln w="41275">
              <a:solidFill>
                <a:schemeClr val="accent1"/>
              </a:solidFill>
            </a:ln>
          </c:spPr>
          <c:marker>
            <c:symbol val="none"/>
          </c:marker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00-6F79-436D-AC07-40E1BDAAF2E9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it-IT" sz="1200" b="0" i="0" u="none" strike="noStrike" kern="1200" baseline="0">
                    <a:solidFill>
                      <a:srgbClr val="71685F">
                        <a:lumMod val="75000"/>
                      </a:srgbClr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Foglio1!$A$2:$A$4</c:f>
              <c:numCache>
                <c:formatCode>General</c:formatCode>
                <c:ptCount val="2"/>
                <c:pt idx="0">
                  <c:v>2014</c:v>
                </c:pt>
                <c:pt idx="1">
                  <c:v>2020</c:v>
                </c:pt>
              </c:numCache>
            </c:numRef>
          </c:cat>
          <c:val>
            <c:numRef>
              <c:f>Foglio1!$B$2:$B$4</c:f>
              <c:numCache>
                <c:formatCode>General</c:formatCode>
                <c:ptCount val="2"/>
                <c:pt idx="0">
                  <c:v>0.16</c:v>
                </c:pt>
                <c:pt idx="1">
                  <c:v>0.17599999999999999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6F79-436D-AC07-40E1BDAAF2E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23377536"/>
        <c:axId val="123379072"/>
        <c:extLst>
          <c:ext xmlns:c15="http://schemas.microsoft.com/office/drawing/2012/chart" uri="{02D57815-91ED-43cb-92C2-25804820EDAC}">
            <c15:filteredLineSeries>
              <c15:ser>
                <c:idx val="1"/>
                <c:order val="1"/>
                <c:tx>
                  <c:strRef>
                    <c:extLst>
                      <c:ext uri="{02D57815-91ED-43cb-92C2-25804820EDAC}">
                        <c15:formulaRef>
                          <c15:sqref>Foglio1!$C$1</c15:sqref>
                        </c15:formulaRef>
                      </c:ext>
                    </c:extLst>
                    <c:strCache>
                      <c:ptCount val="1"/>
                      <c:pt idx="0">
                        <c:v>Ne soffre qualcuno in famiglia</c:v>
                      </c:pt>
                    </c:strCache>
                  </c:strRef>
                </c:tx>
                <c:spPr>
                  <a:ln w="41275">
                    <a:solidFill>
                      <a:schemeClr val="accent4"/>
                    </a:solidFill>
                  </a:ln>
                </c:spPr>
                <c:marker>
                  <c:symbol val="none"/>
                </c:marker>
                <c:dLbls>
                  <c:numFmt formatCode="0.0%" sourceLinked="0"/>
                  <c:spPr>
                    <a:noFill/>
                    <a:ln>
                      <a:noFill/>
                    </a:ln>
                    <a:effectLst/>
                  </c:spPr>
                  <c:txPr>
                    <a:bodyPr/>
                    <a:lstStyle/>
                    <a:p>
                      <a:pPr algn="ctr">
                        <a:defRPr lang="it-IT" sz="1200" b="0" i="0" u="none" strike="noStrike" kern="1200" baseline="0">
                          <a:solidFill>
                            <a:srgbClr val="71685F">
                              <a:lumMod val="75000"/>
                            </a:srgbClr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defRPr>
                      </a:pPr>
                      <a:endParaRPr lang="en-US"/>
                    </a:p>
                  </c:txPr>
                  <c:dLblPos val="b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0"/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Foglio1!$A$2:$A$4</c15:sqref>
                        </c15:formulaRef>
                      </c:ext>
                    </c:extLst>
                    <c:numCache>
                      <c:formatCode>General</c:formatCode>
                      <c:ptCount val="2"/>
                      <c:pt idx="0">
                        <c:v>2014</c:v>
                      </c:pt>
                      <c:pt idx="1">
                        <c:v>2020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Foglio1!$C$2:$C$4</c15:sqref>
                        </c15:formulaRef>
                      </c:ext>
                    </c:extLst>
                    <c:numCache>
                      <c:formatCode>General</c:formatCode>
                      <c:ptCount val="2"/>
                      <c:pt idx="0">
                        <c:v>0.16700000000000001</c:v>
                      </c:pt>
                      <c:pt idx="1">
                        <c:v>0.13500000000000001</c:v>
                      </c:pt>
                    </c:numCache>
                  </c:numRef>
                </c:val>
                <c:smooth val="1"/>
                <c:extLst>
                  <c:ext xmlns:c16="http://schemas.microsoft.com/office/drawing/2014/chart" uri="{C3380CC4-5D6E-409C-BE32-E72D297353CC}">
                    <c16:uniqueId val="{00000002-6F79-436D-AC07-40E1BDAAF2E9}"/>
                  </c:ext>
                </c:extLst>
              </c15:ser>
            </c15:filteredLineSeries>
          </c:ext>
        </c:extLst>
      </c:lineChart>
      <c:catAx>
        <c:axId val="1233775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>
                <a:latin typeface="Calibri" panose="020F0502020204030204" pitchFamily="34" charset="0"/>
                <a:cs typeface="Calibri" panose="020F0502020204030204" pitchFamily="34" charset="0"/>
              </a:defRPr>
            </a:pPr>
            <a:endParaRPr lang="en-US"/>
          </a:p>
        </c:txPr>
        <c:crossAx val="123379072"/>
        <c:crosses val="autoZero"/>
        <c:auto val="1"/>
        <c:lblAlgn val="ctr"/>
        <c:lblOffset val="100"/>
        <c:noMultiLvlLbl val="0"/>
      </c:catAx>
      <c:valAx>
        <c:axId val="123379072"/>
        <c:scaling>
          <c:orientation val="minMax"/>
          <c:max val="0.30000000000000004"/>
          <c:min val="5.000000000000001E-2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</a:ln>
          </c:spPr>
        </c:majorGridlines>
        <c:numFmt formatCode="0.0%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pPr>
            <a:endParaRPr lang="en-US"/>
          </a:p>
        </c:txPr>
        <c:crossAx val="123377536"/>
        <c:crosses val="autoZero"/>
        <c:crossBetween val="between"/>
      </c:valAx>
      <c:spPr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696028265107213"/>
          <c:y val="2.2025462962962962E-3"/>
          <c:w val="0.82363230994152037"/>
          <c:h val="0.98835940208572937"/>
        </c:manualLayout>
      </c:layout>
      <c:barChart>
        <c:barDir val="bar"/>
        <c:grouping val="clustered"/>
        <c:varyColors val="1"/>
        <c:ser>
          <c:idx val="2"/>
          <c:order val="0"/>
          <c:tx>
            <c:strRef>
              <c:f>Sheet1!$B$1</c:f>
              <c:strCache>
                <c:ptCount val="1"/>
                <c:pt idx="0">
                  <c:v>Pre</c:v>
                </c:pt>
              </c:strCache>
            </c:strRef>
          </c:tx>
          <c:spPr>
            <a:gradFill rotWithShape="0">
              <a:gsLst>
                <a:gs pos="0">
                  <a:srgbClr xmlns:mc="http://schemas.openxmlformats.org/markup-compatibility/2006" xmlns:a14="http://schemas.microsoft.com/office/drawing/2010/main" val="000000" mc:Ignorable="a14" a14:legacySpreadsheetColorIndex="19">
                    <a:gamma/>
                    <a:shade val="46275"/>
                    <a:invGamma/>
                  </a:srgbClr>
                </a:gs>
                <a:gs pos="50000">
                  <a:srgbClr xmlns:mc="http://schemas.openxmlformats.org/markup-compatibility/2006" xmlns:a14="http://schemas.microsoft.com/office/drawing/2010/main" val="808000" mc:Ignorable="a14" a14:legacySpreadsheetColorIndex="19"/>
                </a:gs>
                <a:gs pos="100000">
                  <a:srgbClr xmlns:mc="http://schemas.openxmlformats.org/markup-compatibility/2006" xmlns:a14="http://schemas.microsoft.com/office/drawing/2010/main" val="000000" mc:Ignorable="a14" a14:legacySpreadsheetColorIndex="19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12826">
              <a:solidFill>
                <a:schemeClr val="tx1"/>
              </a:solidFill>
              <a:prstDash val="solid"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0060A8"/>
              </a:solidFill>
              <a:ln w="12826">
                <a:noFill/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EB97-4D9C-BC1F-9FAF910943DE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>
                  <a:lumMod val="20000"/>
                  <a:lumOff val="80000"/>
                </a:schemeClr>
              </a:solidFill>
              <a:ln w="12826">
                <a:noFill/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EB97-4D9C-BC1F-9FAF910943DE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EB97-4D9C-BC1F-9FAF910943DE}"/>
              </c:ext>
            </c:extLst>
          </c:dPt>
          <c:dPt>
            <c:idx val="3"/>
            <c:invertIfNegative val="0"/>
            <c:bubble3D val="0"/>
            <c:spPr>
              <a:solidFill>
                <a:srgbClr val="006600"/>
              </a:solidFill>
              <a:ln w="12826">
                <a:noFill/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6-EB97-4D9C-BC1F-9FAF910943DE}"/>
              </c:ext>
            </c:extLst>
          </c:dPt>
          <c:dPt>
            <c:idx val="4"/>
            <c:invertIfNegative val="0"/>
            <c:bubble3D val="0"/>
            <c:spPr>
              <a:solidFill>
                <a:srgbClr val="008000"/>
              </a:solidFill>
              <a:ln w="12826">
                <a:noFill/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8-EB97-4D9C-BC1F-9FAF910943DE}"/>
              </c:ext>
            </c:extLst>
          </c:dPt>
          <c:dPt>
            <c:idx val="5"/>
            <c:invertIfNegative val="0"/>
            <c:bubble3D val="0"/>
            <c:spPr>
              <a:solidFill>
                <a:srgbClr val="00B050"/>
              </a:solidFill>
              <a:ln w="12826">
                <a:noFill/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A-EB97-4D9C-BC1F-9FAF910943DE}"/>
              </c:ext>
            </c:extLst>
          </c:dPt>
          <c:dPt>
            <c:idx val="6"/>
            <c:invertIfNegative val="0"/>
            <c:bubble3D val="0"/>
            <c:spPr>
              <a:solidFill>
                <a:srgbClr val="92D050"/>
              </a:solidFill>
              <a:ln w="12826">
                <a:noFill/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C-EB97-4D9C-BC1F-9FAF910943DE}"/>
              </c:ext>
            </c:extLst>
          </c:dPt>
          <c:dPt>
            <c:idx val="7"/>
            <c:invertIfNegative val="0"/>
            <c:bubble3D val="0"/>
            <c:spPr>
              <a:solidFill>
                <a:srgbClr val="CEEAB0"/>
              </a:solidFill>
              <a:ln w="12826">
                <a:noFill/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E-EB97-4D9C-BC1F-9FAF910943DE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2">
                  <a:lumMod val="20000"/>
                  <a:lumOff val="80000"/>
                </a:schemeClr>
              </a:solidFill>
              <a:ln w="12826">
                <a:noFill/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F-EB97-4D9C-BC1F-9FAF910943DE}"/>
              </c:ext>
            </c:extLst>
          </c:dPt>
          <c:dPt>
            <c:idx val="9"/>
            <c:invertIfNegative val="0"/>
            <c:bubble3D val="0"/>
            <c:spPr>
              <a:solidFill>
                <a:srgbClr val="0060A8"/>
              </a:solidFill>
              <a:ln w="12826">
                <a:noFill/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1-EB97-4D9C-BC1F-9FAF910943DE}"/>
              </c:ext>
            </c:extLst>
          </c:dPt>
          <c:dPt>
            <c:idx val="10"/>
            <c:invertIfNegative val="0"/>
            <c:bubble3D val="0"/>
            <c:spPr>
              <a:solidFill>
                <a:srgbClr val="0070C0"/>
              </a:solidFill>
              <a:ln w="12826">
                <a:noFill/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3-EB97-4D9C-BC1F-9FAF910943DE}"/>
              </c:ext>
            </c:extLst>
          </c:dPt>
          <c:dPt>
            <c:idx val="11"/>
            <c:invertIfNegative val="0"/>
            <c:bubble3D val="0"/>
            <c:spPr>
              <a:solidFill>
                <a:srgbClr val="3399FF"/>
              </a:solidFill>
              <a:ln w="12826">
                <a:noFill/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5-EB97-4D9C-BC1F-9FAF910943DE}"/>
              </c:ext>
            </c:extLst>
          </c:dPt>
          <c:dPt>
            <c:idx val="12"/>
            <c:invertIfNegative val="0"/>
            <c:bubble3D val="0"/>
            <c:spPr>
              <a:solidFill>
                <a:srgbClr val="00B0F0"/>
              </a:solidFill>
              <a:ln w="12826">
                <a:noFill/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7-EB97-4D9C-BC1F-9FAF910943DE}"/>
              </c:ext>
            </c:extLst>
          </c:dPt>
          <c:dPt>
            <c:idx val="13"/>
            <c:invertIfNegative val="0"/>
            <c:bubble3D val="0"/>
            <c:spPr>
              <a:solidFill>
                <a:srgbClr val="4FD1FF"/>
              </a:solidFill>
              <a:ln w="12826">
                <a:noFill/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9-EB97-4D9C-BC1F-9FAF910943DE}"/>
              </c:ext>
            </c:extLst>
          </c:dPt>
          <c:dLbls>
            <c:dLbl>
              <c:idx val="3"/>
              <c:numFmt formatCode="0.0%" sourceLinked="0"/>
              <c:spPr>
                <a:noFill/>
                <a:ln w="25651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chemeClr val="bg1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en-US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EB97-4D9C-BC1F-9FAF910943DE}"/>
                </c:ext>
              </c:extLst>
            </c:dLbl>
            <c:numFmt formatCode="0.0%" sourceLinked="0"/>
            <c:spPr>
              <a:noFill/>
              <a:ln w="25651">
                <a:noFill/>
              </a:ln>
            </c:spPr>
            <c:txPr>
              <a:bodyPr/>
              <a:lstStyle/>
              <a:p>
                <a:pPr>
                  <a:defRPr sz="1200" b="0" i="0" u="none" strike="noStrike" baseline="0">
                    <a:solidFill>
                      <a:schemeClr val="tx1"/>
                    </a:solidFill>
                    <a:latin typeface="Calibri"/>
                    <a:ea typeface="Calibri"/>
                    <a:cs typeface="Calibri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Sheet1!$A$2:$A$16</c:f>
              <c:strCache>
                <c:ptCount val="14"/>
                <c:pt idx="0">
                  <c:v>Uomo</c:v>
                </c:pt>
                <c:pt idx="1">
                  <c:v>Donna</c:v>
                </c:pt>
                <c:pt idx="3">
                  <c:v>Meno di 24</c:v>
                </c:pt>
                <c:pt idx="4">
                  <c:v>Tra 25 e 34 anni</c:v>
                </c:pt>
                <c:pt idx="5">
                  <c:v>Tra 35 e 44 anni</c:v>
                </c:pt>
                <c:pt idx="6">
                  <c:v>Tra 45 e 54 anni</c:v>
                </c:pt>
                <c:pt idx="7">
                  <c:v>Tra 55 e 64 anni</c:v>
                </c:pt>
                <c:pt idx="8">
                  <c:v>Più di 65 anni</c:v>
                </c:pt>
                <c:pt idx="10">
                  <c:v>Nord Ovest</c:v>
                </c:pt>
                <c:pt idx="11">
                  <c:v>Nord Est</c:v>
                </c:pt>
                <c:pt idx="12">
                  <c:v>Centro</c:v>
                </c:pt>
                <c:pt idx="13">
                  <c:v>Sud e Isole</c:v>
                </c:pt>
              </c:strCache>
            </c:strRef>
          </c:cat>
          <c:val>
            <c:numRef>
              <c:f>Sheet1!$B$2:$B$16</c:f>
              <c:numCache>
                <c:formatCode>0.00%</c:formatCode>
                <c:ptCount val="15"/>
                <c:pt idx="0" formatCode="0.0%">
                  <c:v>0.16700000000000001</c:v>
                </c:pt>
                <c:pt idx="1">
                  <c:v>0.187</c:v>
                </c:pt>
                <c:pt idx="3" formatCode="0.0%">
                  <c:v>0.24840764331210191</c:v>
                </c:pt>
                <c:pt idx="4" formatCode="0.0%">
                  <c:v>0.23958333333333331</c:v>
                </c:pt>
                <c:pt idx="5" formatCode="0.0%">
                  <c:v>0.20930232558139533</c:v>
                </c:pt>
                <c:pt idx="6" formatCode="0.0%">
                  <c:v>0.14453125</c:v>
                </c:pt>
                <c:pt idx="7" formatCode="0.0%">
                  <c:v>0.1256544502617801</c:v>
                </c:pt>
                <c:pt idx="8" formatCode="0.0%">
                  <c:v>9.395973154362415E-2</c:v>
                </c:pt>
                <c:pt idx="10" formatCode="0.0%">
                  <c:v>0.18996415770609321</c:v>
                </c:pt>
                <c:pt idx="11" formatCode="0.0%">
                  <c:v>0.11979166666666667</c:v>
                </c:pt>
                <c:pt idx="12" formatCode="0.0%">
                  <c:v>0.16605166051660517</c:v>
                </c:pt>
                <c:pt idx="13" formatCode="0.0%">
                  <c:v>0.19911504424778759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A-EB97-4D9C-BC1F-9FAF910943D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123533184"/>
        <c:axId val="123534720"/>
      </c:barChart>
      <c:catAx>
        <c:axId val="123533184"/>
        <c:scaling>
          <c:orientation val="maxMin"/>
        </c:scaling>
        <c:delete val="0"/>
        <c:axPos val="l"/>
        <c:majorGridlines>
          <c:spPr>
            <a:ln w="12826">
              <a:noFill/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9619">
            <a:noFill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2353472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23534720"/>
        <c:scaling>
          <c:orientation val="minMax"/>
          <c:max val="0.25"/>
          <c:min val="8.0000000000000016E-2"/>
        </c:scaling>
        <c:delete val="1"/>
        <c:axPos val="t"/>
        <c:numFmt formatCode="0.0%" sourceLinked="1"/>
        <c:majorTickMark val="out"/>
        <c:minorTickMark val="none"/>
        <c:tickLblPos val="nextTo"/>
        <c:crossAx val="123533184"/>
        <c:crosses val="autoZero"/>
        <c:crossBetween val="between"/>
        <c:majorUnit val="5.000000000000001E-3"/>
        <c:minorUnit val="5.000000000000001E-3"/>
      </c:valAx>
      <c:spPr>
        <a:noFill/>
        <a:ln w="25651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18" b="1" i="0" u="none" strike="noStrike" baseline="0">
          <a:solidFill>
            <a:schemeClr val="tx1"/>
          </a:solidFill>
          <a:latin typeface="BankGothic Lt BT"/>
          <a:ea typeface="BankGothic Lt BT"/>
          <a:cs typeface="BankGothic Lt BT"/>
        </a:defRPr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6868247108728927"/>
          <c:y val="2.9486640124439273E-2"/>
          <c:w val="0.7246108551484336"/>
          <c:h val="0.9384461327214387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Foglio1!$B$1</c:f>
              <c:strCache>
                <c:ptCount val="1"/>
                <c:pt idx="0">
                  <c:v>15-24</c:v>
                </c:pt>
              </c:strCache>
            </c:strRef>
          </c:tx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8C06-4559-BC8A-0DECFE0CE374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8C06-4559-BC8A-0DECFE0CE374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8C06-4559-BC8A-0DECFE0CE374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8C06-4559-BC8A-0DECFE0CE374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pPr>
                      <a:defRPr sz="120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defRPr>
                    </a:pPr>
                    <a:fld id="{AD5595FC-DEEF-486F-8512-012047FF6433}" type="VALUE">
                      <a:rPr lang="en-US"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pPr>
                        <a:defRPr sz="120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defRPr>
                      </a:pPr>
                      <a:t>[VALUE]</a:t>
                    </a:fld>
                    <a:endParaRPr lang="en-US"/>
                  </a:p>
                </c:rich>
              </c:tx>
              <c:numFmt formatCode="0.0%" sourceLinked="0"/>
              <c:spPr/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8C06-4559-BC8A-0DECFE0CE374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>
                    <a:latin typeface="Calibri" panose="020F0502020204030204" pitchFamily="34" charset="0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Foglio1!$A$2:$A$8</c:f>
              <c:strCache>
                <c:ptCount val="7"/>
                <c:pt idx="0">
                  <c:v>All'aria aperta</c:v>
                </c:pt>
                <c:pt idx="1">
                  <c:v>A casa</c:v>
                </c:pt>
                <c:pt idx="2">
                  <c:v>In luoghi chiusi e affollati (locali, palestre, etc.) [Question: Dove ti capita di soffrire maggiormente dei sintomi dell'allergie respiratorie?&lt;br /&gt;&lt;span class="nota"&gt;[Indicane almeno un luogo e un massimo di due, i due dove ti capita più spesso di soff</c:v>
                </c:pt>
                <c:pt idx="3">
                  <c:v>Sui mezzi pubblici</c:v>
                </c:pt>
                <c:pt idx="4">
                  <c:v>In ufficio</c:v>
                </c:pt>
                <c:pt idx="5">
                  <c:v>Altro, e cioè:</c:v>
                </c:pt>
                <c:pt idx="6">
                  <c:v>Il luogo non fa differenza</c:v>
                </c:pt>
              </c:strCache>
            </c:strRef>
          </c:cat>
          <c:val>
            <c:numRef>
              <c:f>Foglio1!$B$2:$B$8</c:f>
              <c:numCache>
                <c:formatCode>0.0%</c:formatCode>
                <c:ptCount val="7"/>
                <c:pt idx="0">
                  <c:v>0.49516908212560384</c:v>
                </c:pt>
                <c:pt idx="1">
                  <c:v>0.20289855072463769</c:v>
                </c:pt>
                <c:pt idx="2">
                  <c:v>0.17391304347826086</c:v>
                </c:pt>
                <c:pt idx="3">
                  <c:v>7.9710144927536225E-2</c:v>
                </c:pt>
                <c:pt idx="4">
                  <c:v>6.280193236714976E-2</c:v>
                </c:pt>
                <c:pt idx="5">
                  <c:v>2.4154589371980675E-3</c:v>
                </c:pt>
                <c:pt idx="6">
                  <c:v>0.20048309178743962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C06-4559-BC8A-0DECFE0CE37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-20"/>
        <c:axId val="123561856"/>
        <c:axId val="123563392"/>
      </c:barChart>
      <c:catAx>
        <c:axId val="123561856"/>
        <c:scaling>
          <c:orientation val="maxMin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</a:ln>
          </c:spPr>
        </c:majorGridlines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</a:defRPr>
            </a:pPr>
            <a:endParaRPr lang="en-US"/>
          </a:p>
        </c:txPr>
        <c:crossAx val="123563392"/>
        <c:crosses val="autoZero"/>
        <c:auto val="1"/>
        <c:lblAlgn val="ctr"/>
        <c:lblOffset val="100"/>
        <c:noMultiLvlLbl val="0"/>
      </c:catAx>
      <c:valAx>
        <c:axId val="123563392"/>
        <c:scaling>
          <c:orientation val="minMax"/>
          <c:max val="0.5"/>
          <c:min val="0"/>
        </c:scaling>
        <c:delete val="1"/>
        <c:axPos val="t"/>
        <c:numFmt formatCode="0%" sourceLinked="0"/>
        <c:majorTickMark val="out"/>
        <c:minorTickMark val="none"/>
        <c:tickLblPos val="nextTo"/>
        <c:crossAx val="123561856"/>
        <c:crosses val="autoZero"/>
        <c:crossBetween val="between"/>
        <c:majorUnit val="0.1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6868247108728927"/>
          <c:y val="2.672262004558416E-2"/>
          <c:w val="0.7246108551484336"/>
          <c:h val="0.9412102358997148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Foglio1!$C$1</c:f>
              <c:strCache>
                <c:ptCount val="1"/>
                <c:pt idx="0">
                  <c:v>Soffre poco frequentemente di allergie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624D-4D05-876E-0E722015CF5C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624D-4D05-876E-0E722015CF5C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624D-4D05-876E-0E722015CF5C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624D-4D05-876E-0E722015CF5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it-IT" sz="1000" b="0" i="0" u="none" strike="noStrike" kern="1200" baseline="0">
                    <a:solidFill>
                      <a:srgbClr val="71685F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Foglio1!$A$2:$A$8</c:f>
              <c:strCache>
                <c:ptCount val="7"/>
                <c:pt idx="0">
                  <c:v>All'aria aperta</c:v>
                </c:pt>
                <c:pt idx="1">
                  <c:v>A casa</c:v>
                </c:pt>
                <c:pt idx="2">
                  <c:v>In luoghi chiusi e affollati (locali, palestre, etc.) [Question: Dove ti capita di soffrire maggiormente dei sintomi dell'allergie respiratorie?&lt;br /&gt;&lt;span class="nota"&gt;[Indicane almeno un luogo e un massimo di due, i due dove ti capita più spesso di soff</c:v>
                </c:pt>
                <c:pt idx="3">
                  <c:v>Sui mezzi pubblici</c:v>
                </c:pt>
                <c:pt idx="4">
                  <c:v>In ufficio</c:v>
                </c:pt>
                <c:pt idx="5">
                  <c:v>Altro, e cioè:</c:v>
                </c:pt>
                <c:pt idx="6">
                  <c:v>Il luogo non fa differenza</c:v>
                </c:pt>
              </c:strCache>
            </c:strRef>
          </c:cat>
          <c:val>
            <c:numRef>
              <c:f>Foglio1!$C$2:$C$8</c:f>
              <c:numCache>
                <c:formatCode>0.0%</c:formatCode>
                <c:ptCount val="7"/>
                <c:pt idx="0">
                  <c:v>0.55000000000000004</c:v>
                </c:pt>
                <c:pt idx="1">
                  <c:v>0.13</c:v>
                </c:pt>
                <c:pt idx="2">
                  <c:v>0.22</c:v>
                </c:pt>
                <c:pt idx="3">
                  <c:v>0.125</c:v>
                </c:pt>
                <c:pt idx="4">
                  <c:v>7.4999999999999997E-2</c:v>
                </c:pt>
                <c:pt idx="5">
                  <c:v>0</c:v>
                </c:pt>
                <c:pt idx="6">
                  <c:v>0.11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24D-4D05-876E-0E722015CF5C}"/>
            </c:ext>
          </c:extLst>
        </c:ser>
        <c:ser>
          <c:idx val="1"/>
          <c:order val="1"/>
          <c:tx>
            <c:strRef>
              <c:f>Foglio1!$D$1</c:f>
              <c:strCache>
                <c:ptCount val="1"/>
                <c:pt idx="0">
                  <c:v>Soffre molto frequentemente di allergie</c:v>
                </c:pt>
              </c:strCache>
            </c:strRef>
          </c:tx>
          <c:spPr>
            <a:solidFill>
              <a:srgbClr val="FF9933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it-IT" sz="1000" b="0" i="0" u="none" strike="noStrike" kern="1200" baseline="0">
                    <a:solidFill>
                      <a:srgbClr val="71685F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Foglio1!$A$2:$A$8</c:f>
              <c:strCache>
                <c:ptCount val="7"/>
                <c:pt idx="0">
                  <c:v>All'aria aperta</c:v>
                </c:pt>
                <c:pt idx="1">
                  <c:v>A casa</c:v>
                </c:pt>
                <c:pt idx="2">
                  <c:v>In luoghi chiusi e affollati (locali, palestre, etc.) [Question: Dove ti capita di soffrire maggiormente dei sintomi dell'allergie respiratorie?&lt;br /&gt;&lt;span class="nota"&gt;[Indicane almeno un luogo e un massimo di due, i due dove ti capita più spesso di soff</c:v>
                </c:pt>
                <c:pt idx="3">
                  <c:v>Sui mezzi pubblici</c:v>
                </c:pt>
                <c:pt idx="4">
                  <c:v>In ufficio</c:v>
                </c:pt>
                <c:pt idx="5">
                  <c:v>Altro, e cioè:</c:v>
                </c:pt>
                <c:pt idx="6">
                  <c:v>Il luogo non fa differenza</c:v>
                </c:pt>
              </c:strCache>
            </c:strRef>
          </c:cat>
          <c:val>
            <c:numRef>
              <c:f>Foglio1!$D$2:$D$8</c:f>
              <c:numCache>
                <c:formatCode>0.0%</c:formatCode>
                <c:ptCount val="7"/>
                <c:pt idx="0">
                  <c:v>0.4460093896713615</c:v>
                </c:pt>
                <c:pt idx="1">
                  <c:v>0.26760563380281688</c:v>
                </c:pt>
                <c:pt idx="2">
                  <c:v>0.12676056338028169</c:v>
                </c:pt>
                <c:pt idx="3">
                  <c:v>4.2253521126760563E-2</c:v>
                </c:pt>
                <c:pt idx="4">
                  <c:v>5.1643192488262914E-2</c:v>
                </c:pt>
                <c:pt idx="5">
                  <c:v>4.6948356807511738E-3</c:v>
                </c:pt>
                <c:pt idx="6">
                  <c:v>0.28638497652582162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624D-4D05-876E-0E722015CF5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-20"/>
        <c:axId val="123851520"/>
        <c:axId val="123853056"/>
      </c:barChart>
      <c:catAx>
        <c:axId val="123851520"/>
        <c:scaling>
          <c:orientation val="maxMin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</a:ln>
          </c:spPr>
        </c:majorGridlines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</a:defRPr>
            </a:pPr>
            <a:endParaRPr lang="en-US"/>
          </a:p>
        </c:txPr>
        <c:crossAx val="123853056"/>
        <c:crosses val="autoZero"/>
        <c:auto val="1"/>
        <c:lblAlgn val="ctr"/>
        <c:lblOffset val="100"/>
        <c:noMultiLvlLbl val="0"/>
      </c:catAx>
      <c:valAx>
        <c:axId val="123853056"/>
        <c:scaling>
          <c:orientation val="minMax"/>
          <c:max val="0.75000000000000011"/>
          <c:min val="0"/>
        </c:scaling>
        <c:delete val="0"/>
        <c:axPos val="t"/>
        <c:numFmt formatCode="0%" sourceLinked="0"/>
        <c:majorTickMark val="none"/>
        <c:minorTickMark val="none"/>
        <c:tickLblPos val="none"/>
        <c:crossAx val="123851520"/>
        <c:crosses val="autoZero"/>
        <c:crossBetween val="between"/>
        <c:majorUnit val="0.1"/>
      </c:valAx>
    </c:plotArea>
    <c:legend>
      <c:legendPos val="r"/>
      <c:layout>
        <c:manualLayout>
          <c:xMode val="edge"/>
          <c:yMode val="edge"/>
          <c:x val="0.57789509032103514"/>
          <c:y val="0.60196412510178132"/>
          <c:w val="0.40134620052358216"/>
          <c:h val="0.20648250218722658"/>
        </c:manualLayout>
      </c:layout>
      <c:overlay val="1"/>
      <c:txPr>
        <a:bodyPr/>
        <a:lstStyle/>
        <a:p>
          <a:pPr>
            <a:defRPr sz="1400">
              <a:solidFill>
                <a:schemeClr val="tx1">
                  <a:lumMod val="75000"/>
                </a:schemeClr>
              </a:solidFill>
              <a:latin typeface="Calibri" panose="020F0502020204030204" pitchFamily="34" charset="0"/>
            </a:defRPr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6868247108728927"/>
          <c:y val="2.672262004558416E-2"/>
          <c:w val="0.7246108551484336"/>
          <c:h val="0.9412102358997148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Foglio1!$B$1</c:f>
              <c:strCache>
                <c:ptCount val="1"/>
                <c:pt idx="0">
                  <c:v>Un uomo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C77F-4BE9-BF71-A1D4AB392562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C77F-4BE9-BF71-A1D4AB392562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C77F-4BE9-BF71-A1D4AB392562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C77F-4BE9-BF71-A1D4AB392562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pPr>
                      <a:defRPr sz="110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defRPr>
                    </a:pPr>
                    <a:fld id="{BF150989-595C-4D8D-AB16-DA2AA21FA523}" type="VALUE">
                      <a:rPr lang="en-US"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pPr>
                        <a:defRPr sz="110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defRPr>
                      </a:pPr>
                      <a:t>[VALUE]</a:t>
                    </a:fld>
                    <a:endParaRPr lang="en-US"/>
                  </a:p>
                </c:rich>
              </c:tx>
              <c:spPr/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C77F-4BE9-BF71-A1D4AB39256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latin typeface="Calibri" panose="020F0502020204030204" pitchFamily="34" charset="0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Foglio1!$A$2:$A$8</c:f>
              <c:strCache>
                <c:ptCount val="7"/>
                <c:pt idx="0">
                  <c:v>All'aria aperta</c:v>
                </c:pt>
                <c:pt idx="1">
                  <c:v>A casa</c:v>
                </c:pt>
                <c:pt idx="2">
                  <c:v>In luoghi chiusi e affollati (locali, palestre, etc.) [Question: Dove ti capita di soffrire maggiormente dei sintomi dell'allergie respiratorie?&lt;br /&gt;&lt;span class="nota"&gt;[Indicane almeno un luogo e un massimo di due, i due dove ti capita più spesso di soff</c:v>
                </c:pt>
                <c:pt idx="3">
                  <c:v>Sui mezzi pubblici</c:v>
                </c:pt>
                <c:pt idx="4">
                  <c:v>In ufficio</c:v>
                </c:pt>
                <c:pt idx="5">
                  <c:v>Altro, e cioè:</c:v>
                </c:pt>
                <c:pt idx="6">
                  <c:v>Il luogo non fa differenza</c:v>
                </c:pt>
              </c:strCache>
            </c:strRef>
          </c:cat>
          <c:val>
            <c:numRef>
              <c:f>Foglio1!$B$2:$B$8</c:f>
              <c:numCache>
                <c:formatCode>0.0%</c:formatCode>
                <c:ptCount val="7"/>
                <c:pt idx="0">
                  <c:v>0.55299539170506917</c:v>
                </c:pt>
                <c:pt idx="1">
                  <c:v>0.23963133640552994</c:v>
                </c:pt>
                <c:pt idx="2">
                  <c:v>0.19815668202764977</c:v>
                </c:pt>
                <c:pt idx="3">
                  <c:v>9.6774193548387094E-2</c:v>
                </c:pt>
                <c:pt idx="4">
                  <c:v>7.3732718894009217E-2</c:v>
                </c:pt>
                <c:pt idx="5">
                  <c:v>0</c:v>
                </c:pt>
                <c:pt idx="6">
                  <c:v>0.11059907834101383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77F-4BE9-BF71-A1D4AB392562}"/>
            </c:ext>
          </c:extLst>
        </c:ser>
        <c:ser>
          <c:idx val="1"/>
          <c:order val="1"/>
          <c:tx>
            <c:strRef>
              <c:f>Foglio1!$C$1</c:f>
              <c:strCache>
                <c:ptCount val="1"/>
                <c:pt idx="0">
                  <c:v>Una donna</c:v>
                </c:pt>
              </c:strCache>
            </c:strRef>
          </c:tx>
          <c:spPr>
            <a:solidFill>
              <a:schemeClr val="accent3">
                <a:lumMod val="20000"/>
                <a:lumOff val="80000"/>
              </a:schemeClr>
            </a:solidFill>
          </c:spPr>
          <c:invertIfNegative val="0"/>
          <c:dLbls>
            <c:dLbl>
              <c:idx val="1"/>
              <c:tx>
                <c:rich>
                  <a:bodyPr/>
                  <a:lstStyle/>
                  <a:p>
                    <a:fld id="{BB1174B7-E525-4606-B4A0-C2B853933366}" type="VALUE">
                      <a:rPr lang="en-US">
                        <a:latin typeface="Calibri" panose="020F0502020204030204" pitchFamily="34" charset="0"/>
                      </a:rPr>
                      <a:pPr/>
                      <a:t>[VALUE]</a:t>
                    </a:fld>
                    <a:endParaRPr 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C77F-4BE9-BF71-A1D4AB39256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latin typeface="Calibri" panose="020F0502020204030204" pitchFamily="34" charset="0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Foglio1!$A$2:$A$8</c:f>
              <c:strCache>
                <c:ptCount val="7"/>
                <c:pt idx="0">
                  <c:v>All'aria aperta</c:v>
                </c:pt>
                <c:pt idx="1">
                  <c:v>A casa</c:v>
                </c:pt>
                <c:pt idx="2">
                  <c:v>In luoghi chiusi e affollati (locali, palestre, etc.) [Question: Dove ti capita di soffrire maggiormente dei sintomi dell'allergie respiratorie?&lt;br /&gt;&lt;span class="nota"&gt;[Indicane almeno un luogo e un massimo di due, i due dove ti capita più spesso di soff</c:v>
                </c:pt>
                <c:pt idx="3">
                  <c:v>Sui mezzi pubblici</c:v>
                </c:pt>
                <c:pt idx="4">
                  <c:v>In ufficio</c:v>
                </c:pt>
                <c:pt idx="5">
                  <c:v>Altro, e cioè:</c:v>
                </c:pt>
                <c:pt idx="6">
                  <c:v>Il luogo non fa differenza</c:v>
                </c:pt>
              </c:strCache>
            </c:strRef>
          </c:cat>
          <c:val>
            <c:numRef>
              <c:f>Foglio1!$C$2:$C$8</c:f>
              <c:numCache>
                <c:formatCode>0.0%</c:formatCode>
                <c:ptCount val="7"/>
                <c:pt idx="0">
                  <c:v>0.43147208121827413</c:v>
                </c:pt>
                <c:pt idx="1">
                  <c:v>0.16243654822335024</c:v>
                </c:pt>
                <c:pt idx="2">
                  <c:v>0.14720812182741116</c:v>
                </c:pt>
                <c:pt idx="3">
                  <c:v>6.0913705583756347E-2</c:v>
                </c:pt>
                <c:pt idx="4">
                  <c:v>5.0761421319796954E-2</c:v>
                </c:pt>
                <c:pt idx="5">
                  <c:v>5.076142131979695E-3</c:v>
                </c:pt>
                <c:pt idx="6">
                  <c:v>0.29949238578680204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C77F-4BE9-BF71-A1D4AB39256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-20"/>
        <c:axId val="124107008"/>
        <c:axId val="127033344"/>
      </c:barChart>
      <c:catAx>
        <c:axId val="124107008"/>
        <c:scaling>
          <c:orientation val="maxMin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</a:ln>
          </c:spPr>
        </c:majorGridlines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</a:defRPr>
            </a:pPr>
            <a:endParaRPr lang="en-US"/>
          </a:p>
        </c:txPr>
        <c:crossAx val="127033344"/>
        <c:crosses val="autoZero"/>
        <c:auto val="1"/>
        <c:lblAlgn val="ctr"/>
        <c:lblOffset val="100"/>
        <c:noMultiLvlLbl val="0"/>
      </c:catAx>
      <c:valAx>
        <c:axId val="127033344"/>
        <c:scaling>
          <c:orientation val="minMax"/>
          <c:max val="0.65000000000000013"/>
          <c:min val="0"/>
        </c:scaling>
        <c:delete val="0"/>
        <c:axPos val="t"/>
        <c:numFmt formatCode="0%" sourceLinked="0"/>
        <c:majorTickMark val="none"/>
        <c:minorTickMark val="none"/>
        <c:tickLblPos val="none"/>
        <c:crossAx val="124107008"/>
        <c:crosses val="autoZero"/>
        <c:crossBetween val="between"/>
        <c:majorUnit val="0.1"/>
      </c:valAx>
    </c:plotArea>
    <c:legend>
      <c:legendPos val="r"/>
      <c:layout>
        <c:manualLayout>
          <c:xMode val="edge"/>
          <c:yMode val="edge"/>
          <c:x val="0.81430560815020214"/>
          <c:y val="0.71518663823701289"/>
          <c:w val="0.14087923642634212"/>
          <c:h val="0.12592694663167103"/>
        </c:manualLayout>
      </c:layout>
      <c:overlay val="1"/>
      <c:txPr>
        <a:bodyPr/>
        <a:lstStyle/>
        <a:p>
          <a:pPr>
            <a:defRPr sz="1400">
              <a:solidFill>
                <a:schemeClr val="tx1">
                  <a:lumMod val="75000"/>
                </a:schemeClr>
              </a:solidFill>
              <a:latin typeface="Calibri" panose="020F0502020204030204" pitchFamily="34" charset="0"/>
            </a:defRPr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2918595702576253"/>
          <c:y val="2.9486640124439273E-2"/>
          <c:w val="0.66410735008489796"/>
          <c:h val="0.9384461327214387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Foglio1!$B$1</c:f>
              <c:strCache>
                <c:ptCount val="1"/>
                <c:pt idx="0">
                  <c:v>15-24</c:v>
                </c:pt>
              </c:strCache>
            </c:strRef>
          </c:tx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8C06-4559-BC8A-0DECFE0CE374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8C06-4559-BC8A-0DECFE0CE374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8C06-4559-BC8A-0DECFE0CE374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8C06-4559-BC8A-0DECFE0CE374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pPr>
                      <a:defRPr sz="120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defRPr>
                    </a:pPr>
                    <a:fld id="{AD5595FC-DEEF-486F-8512-012047FF6433}" type="VALUE">
                      <a:rPr lang="en-US"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pPr>
                        <a:defRPr sz="120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defRPr>
                      </a:pPr>
                      <a:t>[VALUE]</a:t>
                    </a:fld>
                    <a:endParaRPr lang="en-US"/>
                  </a:p>
                </c:rich>
              </c:tx>
              <c:numFmt formatCode="0.0%" sourceLinked="0"/>
              <c:spPr/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8C06-4559-BC8A-0DECFE0CE374}"/>
                </c:ext>
              </c:extLst>
            </c:dLbl>
            <c:dLbl>
              <c:idx val="9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200">
                      <a:solidFill>
                        <a:schemeClr val="bg1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defRPr>
                  </a:pPr>
                  <a:endParaRPr lang="en-US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2D0-48F5-95DC-7CE2C45AB891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>
                    <a:latin typeface="Calibri" panose="020F0502020204030204" pitchFamily="34" charset="0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Foglio1!$A$2:$A$11</c:f>
              <c:strCache>
                <c:ptCount val="10"/>
                <c:pt idx="0">
                  <c:v>La notte non dormo bene</c:v>
                </c:pt>
                <c:pt idx="1">
                  <c:v>Sono irritabile e di cattivo umore</c:v>
                </c:pt>
                <c:pt idx="2">
                  <c:v>Ho difficoltà a lavorare/ studiare</c:v>
                </c:pt>
                <c:pt idx="3">
                  <c:v>Mi sento malato</c:v>
                </c:pt>
                <c:pt idx="4">
                  <c:v>Evito di stare all'aria aperta</c:v>
                </c:pt>
                <c:pt idx="5">
                  <c:v>Limito il più possibile le uscite</c:v>
                </c:pt>
                <c:pt idx="6">
                  <c:v>Evito di fare attività sportiva</c:v>
                </c:pt>
                <c:pt idx="7">
                  <c:v>Non apro le finestre in casa</c:v>
                </c:pt>
                <c:pt idx="8">
                  <c:v>Direi anche un'altra cosa, e cioè:</c:v>
                </c:pt>
                <c:pt idx="9">
                  <c:v>Le allergie non condizionano la mia quotidianità</c:v>
                </c:pt>
              </c:strCache>
            </c:strRef>
          </c:cat>
          <c:val>
            <c:numRef>
              <c:f>Foglio1!$B$2:$B$11</c:f>
              <c:numCache>
                <c:formatCode>0.0%</c:formatCode>
                <c:ptCount val="10"/>
                <c:pt idx="0">
                  <c:v>0.29782082324455206</c:v>
                </c:pt>
                <c:pt idx="1">
                  <c:v>0.23728813559322035</c:v>
                </c:pt>
                <c:pt idx="2">
                  <c:v>0.14043583535108958</c:v>
                </c:pt>
                <c:pt idx="3">
                  <c:v>0.14043583535108958</c:v>
                </c:pt>
                <c:pt idx="4">
                  <c:v>0.11380145278450363</c:v>
                </c:pt>
                <c:pt idx="5">
                  <c:v>9.2009685230024216E-2</c:v>
                </c:pt>
                <c:pt idx="6">
                  <c:v>7.2639225181598058E-2</c:v>
                </c:pt>
                <c:pt idx="7">
                  <c:v>4.6004842615012108E-2</c:v>
                </c:pt>
                <c:pt idx="8">
                  <c:v>1.9370460048426151E-2</c:v>
                </c:pt>
                <c:pt idx="9">
                  <c:v>0.29297820823244553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C06-4559-BC8A-0DECFE0CE37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-20"/>
        <c:axId val="123561856"/>
        <c:axId val="123563392"/>
      </c:barChart>
      <c:catAx>
        <c:axId val="123561856"/>
        <c:scaling>
          <c:orientation val="maxMin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</a:ln>
          </c:spPr>
        </c:majorGridlines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30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</a:defRPr>
            </a:pPr>
            <a:endParaRPr lang="en-US"/>
          </a:p>
        </c:txPr>
        <c:crossAx val="123563392"/>
        <c:crosses val="autoZero"/>
        <c:auto val="1"/>
        <c:lblAlgn val="ctr"/>
        <c:lblOffset val="100"/>
        <c:noMultiLvlLbl val="0"/>
      </c:catAx>
      <c:valAx>
        <c:axId val="123563392"/>
        <c:scaling>
          <c:orientation val="minMax"/>
          <c:max val="0.30000000000000004"/>
          <c:min val="0"/>
        </c:scaling>
        <c:delete val="1"/>
        <c:axPos val="t"/>
        <c:numFmt formatCode="0%" sourceLinked="0"/>
        <c:majorTickMark val="out"/>
        <c:minorTickMark val="none"/>
        <c:tickLblPos val="nextTo"/>
        <c:crossAx val="123561856"/>
        <c:crosses val="autoZero"/>
        <c:crossBetween val="between"/>
        <c:majorUnit val="0.1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4222CB40-C174-47C1-B169-314800AF30BE}" type="datetimeFigureOut">
              <a:rPr lang="it-IT"/>
              <a:pPr>
                <a:defRPr/>
              </a:pPr>
              <a:t>30/03/2020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it-IT"/>
              <a:t>daniele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A31203AA-9930-46A3-AA2E-C1543034122F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90376473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FA3C9A89-6B14-4154-985A-0D04D0FCFC30}" type="datetimeFigureOut">
              <a:rPr lang="it-IT"/>
              <a:pPr>
                <a:defRPr/>
              </a:pPr>
              <a:t>30/03/2020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it-IT" noProof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noProof="0"/>
              <a:t>Fare clic per modificare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it-IT"/>
              <a:t>daniele</a:t>
            </a: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DF0D23B7-D152-4148-89D0-26C7B9F3E716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26113791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daniele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F0D23B7-D152-4148-89D0-26C7B9F3E716}" type="slidenum">
              <a:rPr lang="it-IT" smtClean="0"/>
              <a:pPr>
                <a:defRPr/>
              </a:pPr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359933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daniele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F0D23B7-D152-4148-89D0-26C7B9F3E716}" type="slidenum">
              <a:rPr lang="it-IT" smtClean="0"/>
              <a:pPr>
                <a:defRPr/>
              </a:pPr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721179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daniele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F0D23B7-D152-4148-89D0-26C7B9F3E716}" type="slidenum">
              <a:rPr lang="it-IT" smtClean="0"/>
              <a:pPr>
                <a:defRPr/>
              </a:pPr>
              <a:t>19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3758258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daniele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F0D23B7-D152-4148-89D0-26C7B9F3E716}" type="slidenum">
              <a:rPr lang="it-IT" smtClean="0"/>
              <a:pPr>
                <a:defRPr/>
              </a:pPr>
              <a:t>20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7641437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daniele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F0D23B7-D152-4148-89D0-26C7B9F3E716}" type="slidenum">
              <a:rPr lang="it-IT" smtClean="0"/>
              <a:pPr>
                <a:defRPr/>
              </a:pPr>
              <a:t>21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7735445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daniele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F0D23B7-D152-4148-89D0-26C7B9F3E716}" type="slidenum">
              <a:rPr lang="it-IT" smtClean="0"/>
              <a:pPr>
                <a:defRPr/>
              </a:pPr>
              <a:t>22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3580691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it-IT"/>
              <a:t>daniele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F110FF0-7592-455E-9D10-A30B3B5397C0}" type="slidenum">
              <a:rPr lang="it-IT" smtClean="0"/>
              <a:pPr/>
              <a:t>23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5778293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daniele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F0D23B7-D152-4148-89D0-26C7B9F3E716}" type="slidenum">
              <a:rPr lang="it-IT" smtClean="0"/>
              <a:pPr>
                <a:defRPr/>
              </a:pPr>
              <a:t>24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7735445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daniele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F0D23B7-D152-4148-89D0-26C7B9F3E716}" type="slidenum">
              <a:rPr lang="it-IT" smtClean="0"/>
              <a:pPr>
                <a:defRPr/>
              </a:pPr>
              <a:t>25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773544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it-IT"/>
              <a:t>daniele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F110FF0-7592-455E-9D10-A30B3B5397C0}" type="slidenum">
              <a:rPr lang="it-IT" smtClean="0"/>
              <a:pPr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577829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it-IT"/>
              <a:t>daniele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F110FF0-7592-455E-9D10-A30B3B5397C0}" type="slidenum">
              <a:rPr lang="it-IT" smtClean="0"/>
              <a:pPr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577829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daniele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F0D23B7-D152-4148-89D0-26C7B9F3E716}" type="slidenum">
              <a:rPr lang="it-IT" smtClean="0"/>
              <a:pPr>
                <a:defRPr/>
              </a:pPr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773544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daniele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F0D23B7-D152-4148-89D0-26C7B9F3E716}" type="slidenum">
              <a:rPr lang="it-IT" smtClean="0"/>
              <a:pPr>
                <a:defRPr/>
              </a:pPr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773228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daniele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F0D23B7-D152-4148-89D0-26C7B9F3E716}" type="slidenum">
              <a:rPr lang="it-IT" smtClean="0"/>
              <a:pPr>
                <a:defRPr/>
              </a:pPr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620027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daniele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F0D23B7-D152-4148-89D0-26C7B9F3E716}" type="slidenum">
              <a:rPr lang="it-IT" smtClean="0"/>
              <a:pPr>
                <a:defRPr/>
              </a:pPr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262693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daniele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F0D23B7-D152-4148-89D0-26C7B9F3E716}" type="slidenum">
              <a:rPr lang="it-IT" smtClean="0"/>
              <a:pPr>
                <a:defRPr/>
              </a:pPr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37869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daniele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F0D23B7-D152-4148-89D0-26C7B9F3E716}" type="slidenum">
              <a:rPr lang="it-IT" smtClean="0"/>
              <a:pPr>
                <a:defRPr/>
              </a:pPr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592717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wrap="square" anchorCtr="0">
            <a:normAutofit/>
          </a:bodyPr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t>29 aprile 2014</a:t>
            </a:r>
          </a:p>
        </p:txBody>
      </p:sp>
      <p:sp>
        <p:nvSpPr>
          <p:cNvPr id="5" name="Segnaposto piè di pagina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dirty="0">
                <a:latin typeface="Calibri" panose="020F0502020204030204" pitchFamily="34" charset="0"/>
              </a:rPr>
              <a:t>Human Highway per </a:t>
            </a:r>
            <a:r>
              <a:rPr lang="it-IT" dirty="0" err="1">
                <a:latin typeface="Calibri" panose="020F0502020204030204" pitchFamily="34" charset="0"/>
              </a:rPr>
              <a:t>Karcher</a:t>
            </a:r>
            <a:endParaRPr lang="it-IT" dirty="0">
              <a:latin typeface="Calibri" panose="020F0502020204030204" pitchFamily="34" charset="0"/>
            </a:endParaRPr>
          </a:p>
        </p:txBody>
      </p:sp>
      <p:sp>
        <p:nvSpPr>
          <p:cNvPr id="6" name="Segnaposto numero diapositiva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D1C77E-7E41-49B4-83C5-E641FF7C122B}" type="slidenum">
              <a:rPr lang="it-IT"/>
              <a:pPr>
                <a:defRPr/>
              </a:pPr>
              <a:t>‹#›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319402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>
            <a:lvl2pPr>
              <a:defRPr>
                <a:solidFill>
                  <a:schemeClr val="bg2">
                    <a:lumMod val="95000"/>
                  </a:schemeClr>
                </a:solidFill>
                <a:latin typeface="Calibri" panose="020F0502020204030204" pitchFamily="34" charset="0"/>
              </a:defRPr>
            </a:lvl2pPr>
            <a:lvl3pPr>
              <a:defRPr>
                <a:solidFill>
                  <a:schemeClr val="bg2">
                    <a:lumMod val="95000"/>
                  </a:schemeClr>
                </a:solidFill>
                <a:latin typeface="Calibri" panose="020F0502020204030204" pitchFamily="34" charset="0"/>
              </a:defRPr>
            </a:lvl3pPr>
            <a:lvl4pPr>
              <a:defRPr>
                <a:solidFill>
                  <a:schemeClr val="bg2">
                    <a:lumMod val="95000"/>
                  </a:schemeClr>
                </a:solidFill>
                <a:latin typeface="Calibri" panose="020F0502020204030204" pitchFamily="34" charset="0"/>
              </a:defRPr>
            </a:lvl4pPr>
            <a:lvl5pPr>
              <a:defRPr>
                <a:solidFill>
                  <a:schemeClr val="bg2">
                    <a:lumMod val="95000"/>
                  </a:schemeClr>
                </a:solidFill>
                <a:latin typeface="Calibri" panose="020F0502020204030204" pitchFamily="34" charset="0"/>
              </a:defRPr>
            </a:lvl5pPr>
          </a:lstStyle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t>29 aprile 2014</a:t>
            </a:r>
          </a:p>
        </p:txBody>
      </p:sp>
      <p:sp>
        <p:nvSpPr>
          <p:cNvPr id="5" name="Segnaposto piè di pagina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dirty="0">
                <a:latin typeface="Calibri" panose="020F0502020204030204" pitchFamily="34" charset="0"/>
              </a:rPr>
              <a:t>Human Highway per </a:t>
            </a:r>
            <a:r>
              <a:rPr lang="it-IT" dirty="0" err="1">
                <a:latin typeface="Calibri" panose="020F0502020204030204" pitchFamily="34" charset="0"/>
              </a:rPr>
              <a:t>Karcher</a:t>
            </a:r>
            <a:endParaRPr lang="it-IT" dirty="0">
              <a:latin typeface="Calibri" panose="020F0502020204030204" pitchFamily="34" charset="0"/>
            </a:endParaRPr>
          </a:p>
        </p:txBody>
      </p:sp>
      <p:sp>
        <p:nvSpPr>
          <p:cNvPr id="6" name="Segnaposto numero diapositiva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821712-4408-4B1B-8806-DCFF4B85D852}" type="slidenum">
              <a:rPr lang="it-IT"/>
              <a:pPr>
                <a:defRPr/>
              </a:pPr>
              <a:t>‹#›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225100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59600" y="457200"/>
            <a:ext cx="4324464" cy="1600200"/>
          </a:xfrm>
        </p:spPr>
        <p:txBody>
          <a:bodyPr wrap="square" anchorCtr="0">
            <a:normAutofit/>
          </a:bodyPr>
          <a:lstStyle>
            <a:lvl1pPr marL="0" indent="0">
              <a:defRPr sz="3200"/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457200"/>
            <a:ext cx="6253200" cy="5601600"/>
          </a:xfrm>
        </p:spPr>
        <p:txBody>
          <a:bodyPr/>
          <a:lstStyle>
            <a:lvl1pPr>
              <a:defRPr sz="3200"/>
            </a:lvl1pPr>
            <a:lvl2pPr>
              <a:defRPr sz="2800">
                <a:latin typeface="Calibri" panose="020F0502020204030204" pitchFamily="34" charset="0"/>
              </a:defRPr>
            </a:lvl2pPr>
            <a:lvl3pPr>
              <a:defRPr sz="2400">
                <a:latin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759600" y="2057400"/>
            <a:ext cx="4324464" cy="400202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t>29 aprile 2014</a:t>
            </a:r>
          </a:p>
        </p:txBody>
      </p:sp>
      <p:sp>
        <p:nvSpPr>
          <p:cNvPr id="6" name="Segnaposto piè di pagina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dirty="0">
                <a:latin typeface="Calibri" panose="020F0502020204030204" pitchFamily="34" charset="0"/>
              </a:rPr>
              <a:t>Human Highway per </a:t>
            </a:r>
            <a:r>
              <a:rPr lang="it-IT" dirty="0" err="1">
                <a:latin typeface="Calibri" panose="020F0502020204030204" pitchFamily="34" charset="0"/>
              </a:rPr>
              <a:t>Karcher</a:t>
            </a:r>
            <a:endParaRPr lang="it-IT" dirty="0">
              <a:latin typeface="Calibri" panose="020F0502020204030204" pitchFamily="34" charset="0"/>
            </a:endParaRPr>
          </a:p>
        </p:txBody>
      </p:sp>
      <p:sp>
        <p:nvSpPr>
          <p:cNvPr id="7" name="Segnaposto numero diapositiva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75642F-2078-49B5-A5A1-8A22452475E0}" type="slidenum">
              <a:rPr lang="it-IT"/>
              <a:pPr>
                <a:defRPr/>
              </a:pPr>
              <a:t>‹#›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735962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59600" y="457200"/>
            <a:ext cx="4324464" cy="1600200"/>
          </a:xfrm>
        </p:spPr>
        <p:txBody>
          <a:bodyPr wrap="square" anchorCtr="0">
            <a:normAutofit/>
          </a:bodyPr>
          <a:lstStyle>
            <a:lvl1pPr marL="0" indent="0">
              <a:defRPr sz="3200"/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7" y="457200"/>
            <a:ext cx="6608319" cy="5601600"/>
          </a:xfrm>
        </p:spPr>
        <p:txBody>
          <a:bodyPr/>
          <a:lstStyle>
            <a:lvl1pPr>
              <a:defRPr sz="3200"/>
            </a:lvl1pPr>
            <a:lvl2pPr>
              <a:defRPr sz="2800">
                <a:latin typeface="Calibri" panose="020F0502020204030204" pitchFamily="34" charset="0"/>
              </a:defRPr>
            </a:lvl2pPr>
            <a:lvl3pPr>
              <a:defRPr sz="2400">
                <a:latin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759600" y="2057400"/>
            <a:ext cx="4324464" cy="4002024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t>29 aprile 2014</a:t>
            </a:r>
          </a:p>
        </p:txBody>
      </p:sp>
      <p:sp>
        <p:nvSpPr>
          <p:cNvPr id="6" name="Segnaposto piè di pagina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dirty="0">
                <a:latin typeface="Calibri" panose="020F0502020204030204" pitchFamily="34" charset="0"/>
              </a:rPr>
              <a:t>Human Highway per </a:t>
            </a:r>
            <a:r>
              <a:rPr lang="it-IT" dirty="0" err="1">
                <a:latin typeface="Calibri" panose="020F0502020204030204" pitchFamily="34" charset="0"/>
              </a:rPr>
              <a:t>Karcher</a:t>
            </a:r>
            <a:endParaRPr lang="it-IT" dirty="0">
              <a:latin typeface="Calibri" panose="020F0502020204030204" pitchFamily="34" charset="0"/>
            </a:endParaRPr>
          </a:p>
        </p:txBody>
      </p:sp>
      <p:sp>
        <p:nvSpPr>
          <p:cNvPr id="7" name="Segnaposto numero diapositiva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CA988B-6C0D-433C-B617-2ECBFACD57EE}" type="slidenum">
              <a:rPr lang="it-IT"/>
              <a:pPr>
                <a:defRPr/>
              </a:pPr>
              <a:t>‹#›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249369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t>29 aprile 2014</a:t>
            </a:r>
          </a:p>
        </p:txBody>
      </p:sp>
      <p:sp>
        <p:nvSpPr>
          <p:cNvPr id="4" name="Segnaposto piè di pagina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dirty="0">
                <a:latin typeface="Calibri" panose="020F0502020204030204" pitchFamily="34" charset="0"/>
              </a:rPr>
              <a:t>Human Highway per </a:t>
            </a:r>
            <a:r>
              <a:rPr lang="it-IT" dirty="0" err="1">
                <a:latin typeface="Calibri" panose="020F0502020204030204" pitchFamily="34" charset="0"/>
              </a:rPr>
              <a:t>Karcher</a:t>
            </a:r>
            <a:endParaRPr lang="it-IT" dirty="0">
              <a:latin typeface="Calibri" panose="020F0502020204030204" pitchFamily="34" charset="0"/>
            </a:endParaRPr>
          </a:p>
        </p:txBody>
      </p:sp>
      <p:sp>
        <p:nvSpPr>
          <p:cNvPr id="5" name="Segnaposto numero diapositiva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063518-1422-4E69-AF45-16CD099B9A1F}" type="slidenum">
              <a:rPr lang="it-IT"/>
              <a:pPr>
                <a:defRPr/>
              </a:pPr>
              <a:t>‹#›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809154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56" descr="Logo senza scritta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450" y="6138863"/>
            <a:ext cx="373063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39788"/>
          </a:xfrm>
          <a:prstGeom prst="rect">
            <a:avLst/>
          </a:prstGeom>
          <a:solidFill>
            <a:schemeClr val="tx2">
              <a:alpha val="10000"/>
            </a:schemeClr>
          </a:solidFill>
        </p:spPr>
        <p:txBody>
          <a:bodyPr vert="horz" wrap="none" lIns="91440" tIns="45720" rIns="91440" bIns="45720" rtlCol="0" anchor="ctr">
            <a:noAutofit/>
          </a:bodyPr>
          <a:lstStyle/>
          <a:p>
            <a:r>
              <a:rPr lang="it-IT" dirty="0"/>
              <a:t>Titolo</a:t>
            </a:r>
            <a:br>
              <a:rPr lang="it-IT" dirty="0"/>
            </a:br>
            <a:r>
              <a:rPr lang="it-IT" dirty="0"/>
              <a:t>Sottotitolo</a:t>
            </a:r>
          </a:p>
        </p:txBody>
      </p:sp>
      <p:sp>
        <p:nvSpPr>
          <p:cNvPr id="1028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757238" y="1230313"/>
            <a:ext cx="10677525" cy="4830762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it-IT" altLang="it-IT" dirty="0"/>
          </a:p>
        </p:txBody>
      </p:sp>
      <p:sp>
        <p:nvSpPr>
          <p:cNvPr id="1029" name="Line 51"/>
          <p:cNvSpPr>
            <a:spLocks noChangeShapeType="1"/>
          </p:cNvSpPr>
          <p:nvPr/>
        </p:nvSpPr>
        <p:spPr bwMode="auto">
          <a:xfrm>
            <a:off x="701675" y="6418263"/>
            <a:ext cx="11087100" cy="1587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 dirty="0">
              <a:latin typeface="Calibri" panose="020F0502020204030204" pitchFamily="34" charset="0"/>
            </a:endParaRPr>
          </a:p>
        </p:txBody>
      </p:sp>
      <p:sp>
        <p:nvSpPr>
          <p:cNvPr id="8" name="Segnaposto data 3"/>
          <p:cNvSpPr>
            <a:spLocks noGrp="1"/>
          </p:cNvSpPr>
          <p:nvPr>
            <p:ph type="dt" sz="half" idx="2"/>
          </p:nvPr>
        </p:nvSpPr>
        <p:spPr>
          <a:xfrm>
            <a:off x="671513" y="6356350"/>
            <a:ext cx="3149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lang="it-IT" sz="1200" dirty="0" smtClean="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cs typeface="+mn-cs"/>
              </a:defRPr>
            </a:lvl1pPr>
          </a:lstStyle>
          <a:p>
            <a:pPr>
              <a:defRPr/>
            </a:pPr>
            <a:r>
              <a:rPr lang="it-IT" dirty="0"/>
              <a:t>29 aprile 2014</a:t>
            </a:r>
          </a:p>
        </p:txBody>
      </p:sp>
      <p:sp>
        <p:nvSpPr>
          <p:cNvPr id="13" name="Segnaposto piè di pagina 10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it-IT" dirty="0">
                <a:latin typeface="Calibri" panose="020F0502020204030204" pitchFamily="34" charset="0"/>
              </a:rPr>
              <a:t>Human Highway per </a:t>
            </a:r>
            <a:r>
              <a:rPr lang="it-IT" dirty="0" err="1">
                <a:latin typeface="Calibri" panose="020F0502020204030204" pitchFamily="34" charset="0"/>
              </a:rPr>
              <a:t>Karcher</a:t>
            </a:r>
            <a:endParaRPr lang="it-IT" dirty="0">
              <a:latin typeface="Calibri" panose="020F0502020204030204" pitchFamily="34" charset="0"/>
            </a:endParaRPr>
          </a:p>
        </p:txBody>
      </p:sp>
      <p:sp>
        <p:nvSpPr>
          <p:cNvPr id="14" name="Segnaposto numero diapositiva 11"/>
          <p:cNvSpPr>
            <a:spLocks noGrp="1"/>
          </p:cNvSpPr>
          <p:nvPr>
            <p:ph type="sldNum" sz="quarter" idx="4"/>
          </p:nvPr>
        </p:nvSpPr>
        <p:spPr>
          <a:xfrm>
            <a:off x="913288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cs typeface="+mn-cs"/>
              </a:defRPr>
            </a:lvl1pPr>
          </a:lstStyle>
          <a:p>
            <a:pPr>
              <a:defRPr/>
            </a:pPr>
            <a:fld id="{398DC480-A60B-4301-9FAA-EE972F252CA9}" type="slidenum">
              <a:rPr lang="it-IT" smtClean="0"/>
              <a:pPr>
                <a:defRPr/>
              </a:pPr>
              <a:t>‹#›</a:t>
            </a:fld>
            <a:endParaRPr lang="it-IT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hf hdr="0" dt="0"/>
  <p:txStyles>
    <p:titleStyle>
      <a:lvl1pPr marL="719138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it-IT" sz="2400" b="1" kern="1200" cap="all" dirty="0">
          <a:solidFill>
            <a:schemeClr val="tx2"/>
          </a:solidFill>
          <a:latin typeface="Calibri" panose="020F0502020204030204" pitchFamily="34" charset="0"/>
          <a:ea typeface="+mj-ea"/>
          <a:cs typeface="+mj-cs"/>
        </a:defRPr>
      </a:lvl1pPr>
      <a:lvl2pPr marL="719138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Maven Pro" pitchFamily="2" charset="0"/>
        </a:defRPr>
      </a:lvl2pPr>
      <a:lvl3pPr marL="719138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Maven Pro" pitchFamily="2" charset="0"/>
        </a:defRPr>
      </a:lvl3pPr>
      <a:lvl4pPr marL="719138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Maven Pro" pitchFamily="2" charset="0"/>
        </a:defRPr>
      </a:lvl4pPr>
      <a:lvl5pPr marL="719138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Maven Pro" pitchFamily="2" charset="0"/>
        </a:defRPr>
      </a:lvl5pPr>
      <a:lvl6pPr marL="1176338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Maven Pro" pitchFamily="2" charset="0"/>
        </a:defRPr>
      </a:lvl6pPr>
      <a:lvl7pPr marL="1633538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Maven Pro" pitchFamily="2" charset="0"/>
        </a:defRPr>
      </a:lvl7pPr>
      <a:lvl8pPr marL="2090738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Maven Pro" pitchFamily="2" charset="0"/>
        </a:defRPr>
      </a:lvl8pPr>
      <a:lvl9pPr marL="2547938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Maven Pro" pitchFamily="2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rgbClr val="FFC000"/>
          </a:solidFill>
          <a:latin typeface="Calibri" panose="020F0502020204030204" pitchFamily="34" charset="0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rgbClr val="7F7F7F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rgbClr val="7F7F7F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rgbClr val="7F7F7F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rgbClr val="7F7F7F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chart" Target="../charts/chart2.xml"/><Relationship Id="rId10" Type="http://schemas.openxmlformats.org/officeDocument/2006/relationships/image" Target="../media/image7.png"/><Relationship Id="rId4" Type="http://schemas.openxmlformats.org/officeDocument/2006/relationships/chart" Target="../charts/chart1.xml"/><Relationship Id="rId9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olo 1"/>
          <p:cNvSpPr>
            <a:spLocks noGrp="1"/>
          </p:cNvSpPr>
          <p:nvPr>
            <p:ph type="ctrTitle"/>
          </p:nvPr>
        </p:nvSpPr>
        <p:spPr bwMode="auto"/>
        <p:txBody>
          <a:bodyPr numCol="1" compatLnSpc="1">
            <a:prstTxWarp prst="textNoShape">
              <a:avLst/>
            </a:prstTxWarp>
          </a:bodyPr>
          <a:lstStyle/>
          <a:p>
            <a:pPr marL="0"/>
            <a:r>
              <a:rPr lang="it-IT" altLang="it-IT" sz="3600" cap="none" dirty="0"/>
              <a:t>Gli Italiani e le allergie primaverili</a:t>
            </a:r>
            <a:br>
              <a:rPr altLang="it-IT" sz="4400" cap="none" dirty="0"/>
            </a:br>
            <a:br>
              <a:rPr altLang="it-IT" sz="2400" cap="none" dirty="0"/>
            </a:br>
            <a:r>
              <a:rPr altLang="it-IT" sz="2000" b="0" cap="none" dirty="0"/>
              <a:t>Ricerca online su un campione rappresentativo della popolazione Internet</a:t>
            </a:r>
            <a:endParaRPr altLang="it-IT" sz="2400" b="0" cap="none" dirty="0"/>
          </a:p>
        </p:txBody>
      </p:sp>
      <p:sp>
        <p:nvSpPr>
          <p:cNvPr id="2051" name="Sottotitolo 2"/>
          <p:cNvSpPr>
            <a:spLocks noGrp="1"/>
          </p:cNvSpPr>
          <p:nvPr>
            <p:ph type="subTitle" idx="1"/>
          </p:nvPr>
        </p:nvSpPr>
        <p:spPr/>
        <p:txBody>
          <a:bodyPr anchor="ctr"/>
          <a:lstStyle/>
          <a:p>
            <a:r>
              <a:rPr lang="it-IT" altLang="it-IT" dirty="0"/>
              <a:t>Marzo 2020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ggetto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6411712"/>
              </p:ext>
            </p:extLst>
          </p:nvPr>
        </p:nvGraphicFramePr>
        <p:xfrm>
          <a:off x="787400" y="1190625"/>
          <a:ext cx="8208000" cy="43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16" name="Connettore 1 15"/>
          <p:cNvCxnSpPr/>
          <p:nvPr/>
        </p:nvCxnSpPr>
        <p:spPr bwMode="auto">
          <a:xfrm>
            <a:off x="5963107" y="977616"/>
            <a:ext cx="0" cy="450000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bg1">
                <a:lumMod val="8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sp>
        <p:nvSpPr>
          <p:cNvPr id="41986" name="Titolo 1"/>
          <p:cNvSpPr>
            <a:spLocks noGrp="1"/>
          </p:cNvSpPr>
          <p:nvPr>
            <p:ph type="title"/>
          </p:nvPr>
        </p:nvSpPr>
        <p:spPr bwMode="auto"/>
        <p:txBody>
          <a:bodyPr numCol="1" anchorCtr="0" compatLnSpc="1">
            <a:prstTxWarp prst="textNoShape">
              <a:avLst/>
            </a:prstTxWarp>
          </a:bodyPr>
          <a:lstStyle/>
          <a:p>
            <a:r>
              <a:rPr lang="it-IT" cap="none" dirty="0"/>
              <a:t>Profilo di chi soffre di allergie</a:t>
            </a:r>
            <a:br>
              <a:rPr lang="it-IT" cap="none">
                <a:solidFill>
                  <a:srgbClr val="71685F"/>
                </a:solidFill>
              </a:rPr>
            </a:br>
            <a:r>
              <a:rPr lang="it-IT" altLang="it-IT" sz="2000" cap="none">
                <a:solidFill>
                  <a:srgbClr val="71685F">
                    <a:lumMod val="60000"/>
                    <a:lumOff val="40000"/>
                  </a:srgbClr>
                </a:solidFill>
              </a:rPr>
              <a:t>Quota di persone che soffrono frequentemente di allergie (Spesso o Sempre)</a:t>
            </a:r>
            <a:endParaRPr altLang="it-IT" cap="none" dirty="0">
              <a:latin typeface="Calibri" panose="020F0502020204030204" pitchFamily="34" charset="0"/>
            </a:endParaRPr>
          </a:p>
        </p:txBody>
      </p:sp>
      <p:sp>
        <p:nvSpPr>
          <p:cNvPr id="8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A15CBA-07D7-4EF9-8939-522816963424}" type="slidenum">
              <a:rPr lang="it-IT">
                <a:latin typeface="Calibri" panose="020F0502020204030204" pitchFamily="34" charset="0"/>
              </a:rPr>
              <a:pPr>
                <a:defRPr/>
              </a:pPr>
              <a:t>10</a:t>
            </a:fld>
            <a:endParaRPr lang="it-IT" dirty="0">
              <a:latin typeface="Calibri" panose="020F0502020204030204" pitchFamily="34" charset="0"/>
            </a:endParaRPr>
          </a:p>
        </p:txBody>
      </p:sp>
      <p:sp>
        <p:nvSpPr>
          <p:cNvPr id="17" name="Rettangolo 16"/>
          <p:cNvSpPr/>
          <p:nvPr/>
        </p:nvSpPr>
        <p:spPr>
          <a:xfrm>
            <a:off x="5461754" y="904209"/>
            <a:ext cx="1027845" cy="276999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it-IT" sz="1200" b="1" cap="small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Media: 17,6%</a:t>
            </a:r>
            <a:endParaRPr lang="it-IT" sz="1200" b="1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itolo 1"/>
          <p:cNvSpPr txBox="1">
            <a:spLocks/>
          </p:cNvSpPr>
          <p:nvPr/>
        </p:nvSpPr>
        <p:spPr>
          <a:xfrm>
            <a:off x="9123363" y="1190625"/>
            <a:ext cx="2720975" cy="4316413"/>
          </a:xfrm>
          <a:prstGeom prst="rect">
            <a:avLst/>
          </a:prstGeom>
          <a:solidFill>
            <a:schemeClr val="tx2">
              <a:alpha val="10000"/>
            </a:schemeClr>
          </a:solidFill>
        </p:spPr>
        <p:txBody>
          <a:bodyPr lIns="90000" tIns="90000" rIns="90000" bIns="90000" anchor="ctr">
            <a:normAutofit fontScale="97500"/>
          </a:bodyPr>
          <a:lstStyle>
            <a:defPPr>
              <a:defRPr lang="it-IT"/>
            </a:defPPr>
            <a:lvl1pPr marL="90000">
              <a:lnSpc>
                <a:spcPct val="120000"/>
              </a:lnSpc>
              <a:spcBef>
                <a:spcPts val="0"/>
              </a:spcBef>
              <a:buNone/>
              <a:defRPr b="0" cap="none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it-IT" sz="1400" dirty="0">
                <a:latin typeface="Calibri" panose="020F0502020204030204" pitchFamily="34" charset="0"/>
              </a:rPr>
              <a:t>La quota di rispondenti che dichiarano di soffrire in primavera di allergie respiratorie non varia significativamente tra uomini e donne mentre è decisamente più elevata tra i più giovani (dichiara di soffrirne un under 24 su quattro) e diminuisce al crescere dell’età.</a:t>
            </a:r>
          </a:p>
          <a:p>
            <a:pPr fontAlgn="auto">
              <a:spcAft>
                <a:spcPts val="0"/>
              </a:spcAft>
              <a:defRPr/>
            </a:pPr>
            <a:r>
              <a:rPr lang="it-IT" sz="1400" dirty="0">
                <a:latin typeface="Calibri" panose="020F0502020204030204" pitchFamily="34" charset="0"/>
              </a:rPr>
              <a:t>Nessuna differenza significativa per area geografica di residenza.</a:t>
            </a: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9123363" y="5670550"/>
            <a:ext cx="2720975" cy="485775"/>
          </a:xfrm>
          <a:prstGeom prst="rect">
            <a:avLst/>
          </a:prstGeom>
          <a:solidFill>
            <a:schemeClr val="tx2">
              <a:alpha val="10000"/>
            </a:schemeClr>
          </a:solidFill>
        </p:spPr>
        <p:txBody>
          <a:bodyPr tIns="90000" bIns="90000" anchor="ctr">
            <a:normAutofit fontScale="75000" lnSpcReduction="20000"/>
          </a:bodyPr>
          <a:lstStyle/>
          <a:p>
            <a:pPr marL="82550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>
                <a:solidFill>
                  <a:schemeClr val="tx2"/>
                </a:solidFill>
                <a:latin typeface="Calibri" panose="020F0502020204030204" pitchFamily="34" charset="0"/>
                <a:cs typeface="+mn-cs"/>
              </a:rPr>
              <a:t>Base: totale campione, 1.008 casi</a:t>
            </a:r>
          </a:p>
        </p:txBody>
      </p:sp>
      <p:sp>
        <p:nvSpPr>
          <p:cNvPr id="13" name="Rectangle 4"/>
          <p:cNvSpPr>
            <a:spLocks noChangeArrowheads="1"/>
          </p:cNvSpPr>
          <p:nvPr/>
        </p:nvSpPr>
        <p:spPr bwMode="auto">
          <a:xfrm>
            <a:off x="787400" y="5668963"/>
            <a:ext cx="8143875" cy="485775"/>
          </a:xfrm>
          <a:prstGeom prst="rect">
            <a:avLst/>
          </a:prstGeom>
          <a:solidFill>
            <a:schemeClr val="tx2">
              <a:alpha val="10000"/>
            </a:schemeClr>
          </a:solidFill>
        </p:spPr>
        <p:txBody>
          <a:bodyPr lIns="72000" tIns="36000" rIns="72000" bIns="36000" anchor="ctr">
            <a:normAutofit fontScale="97500"/>
          </a:bodyPr>
          <a:lstStyle/>
          <a:p>
            <a:pPr marL="82550" algn="ctr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200" i="1" dirty="0">
                <a:latin typeface="Calibri" panose="020F0502020204030204" pitchFamily="34" charset="0"/>
                <a:cs typeface="+mn-cs"/>
              </a:rPr>
              <a:t>Con l’avvicinarsi della primavera ti capita di soffrire di allergie respiratorie / raffreddore da fieno?</a:t>
            </a:r>
          </a:p>
        </p:txBody>
      </p:sp>
    </p:spTree>
    <p:extLst>
      <p:ext uri="{BB962C8B-B14F-4D97-AF65-F5344CB8AC3E}">
        <p14:creationId xmlns:p14="http://schemas.microsoft.com/office/powerpoint/2010/main" val="11659812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olo 1"/>
          <p:cNvSpPr>
            <a:spLocks noGrp="1"/>
          </p:cNvSpPr>
          <p:nvPr>
            <p:ph type="ctrTitle"/>
          </p:nvPr>
        </p:nvSpPr>
        <p:spPr bwMode="auto"/>
        <p:txBody>
          <a:bodyPr numCol="1" compatLnSpc="1">
            <a:prstTxWarp prst="textNoShape">
              <a:avLst/>
            </a:prstTxWarp>
          </a:bodyPr>
          <a:lstStyle/>
          <a:p>
            <a:pPr marL="0"/>
            <a:r>
              <a:rPr lang="it-IT" altLang="it-IT" sz="4400" cap="none" dirty="0"/>
              <a:t>Luoghi e condizionamenti</a:t>
            </a:r>
            <a:endParaRPr altLang="it-IT" sz="4400" cap="none" dirty="0"/>
          </a:p>
        </p:txBody>
      </p:sp>
      <p:sp>
        <p:nvSpPr>
          <p:cNvPr id="7171" name="Sottotitolo 2"/>
          <p:cNvSpPr>
            <a:spLocks noGrp="1"/>
          </p:cNvSpPr>
          <p:nvPr>
            <p:ph type="subTitle" idx="1"/>
          </p:nvPr>
        </p:nvSpPr>
        <p:spPr/>
        <p:txBody>
          <a:bodyPr anchor="ctr"/>
          <a:lstStyle/>
          <a:p>
            <a:r>
              <a:rPr lang="it-IT" altLang="it-IT" dirty="0"/>
              <a:t>I luoghi dove capita più spesso di soffrire di allergie e i condizionamenti sulla quotidianità</a:t>
            </a:r>
          </a:p>
        </p:txBody>
      </p:sp>
    </p:spTree>
    <p:extLst>
      <p:ext uri="{BB962C8B-B14F-4D97-AF65-F5344CB8AC3E}">
        <p14:creationId xmlns:p14="http://schemas.microsoft.com/office/powerpoint/2010/main" val="28604204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olo 1"/>
          <p:cNvSpPr>
            <a:spLocks noGrp="1"/>
          </p:cNvSpPr>
          <p:nvPr>
            <p:ph type="title"/>
          </p:nvPr>
        </p:nvSpPr>
        <p:spPr bwMode="auto"/>
        <p:txBody>
          <a:bodyPr numCol="1" anchorCtr="0" compatLnSpc="1">
            <a:prstTxWarp prst="textNoShape">
              <a:avLst/>
            </a:prstTxWarp>
          </a:bodyPr>
          <a:lstStyle/>
          <a:p>
            <a:r>
              <a:rPr lang="it-IT" altLang="it-IT" cap="none" dirty="0"/>
              <a:t>Luoghi</a:t>
            </a:r>
            <a:br>
              <a:rPr lang="it-IT" altLang="it-IT" cap="small" dirty="0">
                <a:solidFill>
                  <a:srgbClr val="71685F"/>
                </a:solidFill>
                <a:latin typeface="Calibri" panose="020F0502020204030204" pitchFamily="34" charset="0"/>
              </a:rPr>
            </a:br>
            <a:r>
              <a:rPr lang="it-IT" altLang="it-IT" sz="2000" cap="none" dirty="0">
                <a:solidFill>
                  <a:srgbClr val="71685F">
                    <a:lumMod val="60000"/>
                    <a:lumOff val="40000"/>
                  </a:srgbClr>
                </a:solidFill>
              </a:rPr>
              <a:t>I due luoghi dove capita più frequentemente di soffrire di allergie</a:t>
            </a:r>
          </a:p>
        </p:txBody>
      </p:sp>
      <p:sp>
        <p:nvSpPr>
          <p:cNvPr id="8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A15CBA-07D7-4EF9-8939-522816963424}" type="slidenum">
              <a:rPr lang="it-IT">
                <a:latin typeface="Calibri" panose="020F0502020204030204" pitchFamily="34" charset="0"/>
              </a:rPr>
              <a:pPr>
                <a:defRPr/>
              </a:pPr>
              <a:t>12</a:t>
            </a:fld>
            <a:endParaRPr lang="it-IT" dirty="0">
              <a:latin typeface="Calibri" panose="020F0502020204030204" pitchFamily="34" charset="0"/>
            </a:endParaRPr>
          </a:p>
        </p:txBody>
      </p:sp>
      <p:sp>
        <p:nvSpPr>
          <p:cNvPr id="32" name="Titolo 1"/>
          <p:cNvSpPr txBox="1">
            <a:spLocks/>
          </p:cNvSpPr>
          <p:nvPr/>
        </p:nvSpPr>
        <p:spPr>
          <a:xfrm>
            <a:off x="9123363" y="1190625"/>
            <a:ext cx="2720975" cy="4316413"/>
          </a:xfrm>
          <a:prstGeom prst="rect">
            <a:avLst/>
          </a:prstGeom>
          <a:solidFill>
            <a:schemeClr val="tx2">
              <a:alpha val="10000"/>
            </a:schemeClr>
          </a:solidFill>
        </p:spPr>
        <p:txBody>
          <a:bodyPr lIns="90000" tIns="90000" rIns="90000" bIns="90000" anchor="ctr">
            <a:normAutofit fontScale="97500"/>
          </a:bodyPr>
          <a:lstStyle>
            <a:defPPr>
              <a:defRPr lang="it-IT"/>
            </a:defPPr>
            <a:lvl1pPr marL="90000">
              <a:lnSpc>
                <a:spcPct val="120000"/>
              </a:lnSpc>
              <a:spcBef>
                <a:spcPts val="0"/>
              </a:spcBef>
              <a:buNone/>
              <a:defRPr b="0" cap="none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it-IT" sz="1400" dirty="0">
                <a:latin typeface="Calibri" panose="020F0502020204030204" pitchFamily="34" charset="0"/>
              </a:rPr>
              <a:t>L’aria aperta è certamente lo spazio più temuto da chi soffre di allergie: un rispondente su due dichiara di soffrire maggiormente quando è fuori.</a:t>
            </a:r>
          </a:p>
          <a:p>
            <a:pPr fontAlgn="auto">
              <a:spcAft>
                <a:spcPts val="0"/>
              </a:spcAft>
              <a:defRPr/>
            </a:pPr>
            <a:r>
              <a:rPr lang="it-IT" sz="1400" dirty="0">
                <a:latin typeface="Calibri" panose="020F0502020204030204" pitchFamily="34" charset="0"/>
              </a:rPr>
              <a:t>Seguono casa propria e luoghi chiusi e affollati.</a:t>
            </a:r>
          </a:p>
          <a:p>
            <a:pPr fontAlgn="auto">
              <a:spcAft>
                <a:spcPts val="0"/>
              </a:spcAft>
              <a:defRPr/>
            </a:pPr>
            <a:r>
              <a:rPr lang="it-IT" sz="1400" dirty="0">
                <a:latin typeface="Calibri" panose="020F0502020204030204" pitchFamily="34" charset="0"/>
              </a:rPr>
              <a:t>Per 2 allergici su 10 il luogo non fa differenza perché si soffre in ugual modo ovunque.</a:t>
            </a:r>
          </a:p>
        </p:txBody>
      </p:sp>
      <p:graphicFrame>
        <p:nvGraphicFramePr>
          <p:cNvPr id="11" name="Grafico 10"/>
          <p:cNvGraphicFramePr/>
          <p:nvPr/>
        </p:nvGraphicFramePr>
        <p:xfrm>
          <a:off x="787400" y="1059873"/>
          <a:ext cx="8186300" cy="45946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Rectangle 4"/>
          <p:cNvSpPr>
            <a:spLocks noChangeArrowheads="1"/>
          </p:cNvSpPr>
          <p:nvPr/>
        </p:nvSpPr>
        <p:spPr bwMode="auto">
          <a:xfrm>
            <a:off x="787400" y="5672138"/>
            <a:ext cx="8143875" cy="485775"/>
          </a:xfrm>
          <a:prstGeom prst="rect">
            <a:avLst/>
          </a:prstGeom>
          <a:solidFill>
            <a:schemeClr val="tx2">
              <a:alpha val="10000"/>
            </a:schemeClr>
          </a:solidFill>
        </p:spPr>
        <p:txBody>
          <a:bodyPr lIns="72000" tIns="36000" rIns="72000" bIns="36000" anchor="ctr">
            <a:normAutofit fontScale="97500"/>
          </a:bodyPr>
          <a:lstStyle/>
          <a:p>
            <a:pPr marL="82550" algn="ctr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200" i="1" dirty="0">
                <a:latin typeface="Calibri" panose="020F0502020204030204" pitchFamily="34" charset="0"/>
                <a:cs typeface="+mn-cs"/>
              </a:rPr>
              <a:t>Come condizionano la tua vita quotidiana le allergie? </a:t>
            </a:r>
          </a:p>
          <a:p>
            <a:pPr marL="82550" algn="ctr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100" i="1" dirty="0">
                <a:latin typeface="Calibri" panose="020F0502020204030204" pitchFamily="34" charset="0"/>
                <a:cs typeface="+mn-cs"/>
              </a:rPr>
              <a:t>[Indicane almeno un luogo e un massimo di due, i due dove ti capita più spesso di soffrire]</a:t>
            </a:r>
          </a:p>
        </p:txBody>
      </p:sp>
      <p:sp>
        <p:nvSpPr>
          <p:cNvPr id="15" name="Rectangle 5"/>
          <p:cNvSpPr>
            <a:spLocks noChangeArrowheads="1"/>
          </p:cNvSpPr>
          <p:nvPr/>
        </p:nvSpPr>
        <p:spPr bwMode="auto">
          <a:xfrm>
            <a:off x="9123363" y="5670550"/>
            <a:ext cx="2720975" cy="485775"/>
          </a:xfrm>
          <a:prstGeom prst="rect">
            <a:avLst/>
          </a:prstGeom>
          <a:solidFill>
            <a:schemeClr val="tx2">
              <a:alpha val="10000"/>
            </a:schemeClr>
          </a:solidFill>
        </p:spPr>
        <p:txBody>
          <a:bodyPr tIns="90000" bIns="90000" anchor="ctr">
            <a:normAutofit fontScale="60000" lnSpcReduction="20000"/>
          </a:bodyPr>
          <a:lstStyle/>
          <a:p>
            <a:pPr marL="82550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>
                <a:solidFill>
                  <a:schemeClr val="tx2"/>
                </a:solidFill>
                <a:latin typeface="Calibri" panose="020F0502020204030204" pitchFamily="34" charset="0"/>
                <a:cs typeface="+mn-cs"/>
              </a:rPr>
              <a:t>Base: rispondenti che soffrono in prima persona di allergie, 359 casi</a:t>
            </a:r>
          </a:p>
        </p:txBody>
      </p:sp>
    </p:spTree>
    <p:extLst>
      <p:ext uri="{BB962C8B-B14F-4D97-AF65-F5344CB8AC3E}">
        <p14:creationId xmlns:p14="http://schemas.microsoft.com/office/powerpoint/2010/main" val="42442632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olo 1"/>
          <p:cNvSpPr>
            <a:spLocks noGrp="1"/>
          </p:cNvSpPr>
          <p:nvPr>
            <p:ph type="title"/>
          </p:nvPr>
        </p:nvSpPr>
        <p:spPr bwMode="auto"/>
        <p:txBody>
          <a:bodyPr numCol="1" anchorCtr="0" compatLnSpc="1">
            <a:prstTxWarp prst="textNoShape">
              <a:avLst/>
            </a:prstTxWarp>
          </a:bodyPr>
          <a:lstStyle/>
          <a:p>
            <a:r>
              <a:rPr lang="it-IT" altLang="it-IT" cap="none" dirty="0"/>
              <a:t>Luoghi</a:t>
            </a:r>
            <a:br>
              <a:rPr lang="it-IT" altLang="it-IT" cap="small" dirty="0">
                <a:solidFill>
                  <a:srgbClr val="71685F"/>
                </a:solidFill>
              </a:rPr>
            </a:br>
            <a:r>
              <a:rPr lang="it-IT" altLang="it-IT" sz="2000" cap="none" dirty="0">
                <a:solidFill>
                  <a:srgbClr val="71685F">
                    <a:lumMod val="60000"/>
                    <a:lumOff val="40000"/>
                  </a:srgbClr>
                </a:solidFill>
              </a:rPr>
              <a:t>I due luoghi dove capita più frequentemente di soffrire di allergie – </a:t>
            </a:r>
            <a:r>
              <a:rPr lang="it-IT" altLang="it-IT" sz="2000" cap="none" dirty="0" err="1">
                <a:solidFill>
                  <a:srgbClr val="71685F">
                    <a:lumMod val="60000"/>
                    <a:lumOff val="40000"/>
                  </a:srgbClr>
                </a:solidFill>
              </a:rPr>
              <a:t>Cfr</a:t>
            </a:r>
            <a:r>
              <a:rPr lang="it-IT" altLang="it-IT" sz="2000" cap="none" dirty="0">
                <a:solidFill>
                  <a:srgbClr val="71685F">
                    <a:lumMod val="60000"/>
                    <a:lumOff val="40000"/>
                  </a:srgbClr>
                </a:solidFill>
              </a:rPr>
              <a:t> per livello di sofferenza</a:t>
            </a:r>
          </a:p>
        </p:txBody>
      </p:sp>
      <p:sp>
        <p:nvSpPr>
          <p:cNvPr id="8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A15CBA-07D7-4EF9-8939-522816963424}" type="slidenum">
              <a:rPr lang="it-IT">
                <a:latin typeface="Calibri" panose="020F0502020204030204" pitchFamily="34" charset="0"/>
              </a:rPr>
              <a:pPr>
                <a:defRPr/>
              </a:pPr>
              <a:t>13</a:t>
            </a:fld>
            <a:endParaRPr lang="it-IT" dirty="0">
              <a:latin typeface="Calibri" panose="020F0502020204030204" pitchFamily="34" charset="0"/>
            </a:endParaRPr>
          </a:p>
        </p:txBody>
      </p:sp>
      <p:graphicFrame>
        <p:nvGraphicFramePr>
          <p:cNvPr id="11" name="Grafico 10"/>
          <p:cNvGraphicFramePr/>
          <p:nvPr>
            <p:extLst>
              <p:ext uri="{D42A27DB-BD31-4B8C-83A1-F6EECF244321}">
                <p14:modId xmlns:p14="http://schemas.microsoft.com/office/powerpoint/2010/main" val="238339490"/>
              </p:ext>
            </p:extLst>
          </p:nvPr>
        </p:nvGraphicFramePr>
        <p:xfrm>
          <a:off x="787400" y="1111568"/>
          <a:ext cx="8186299" cy="45551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Rettangolo arrotondato 8"/>
          <p:cNvSpPr/>
          <p:nvPr/>
        </p:nvSpPr>
        <p:spPr bwMode="auto">
          <a:xfrm>
            <a:off x="891071" y="2005437"/>
            <a:ext cx="1999585" cy="288000"/>
          </a:xfrm>
          <a:prstGeom prst="roundRect">
            <a:avLst/>
          </a:prstGeom>
          <a:solidFill>
            <a:srgbClr val="1E4190">
              <a:alpha val="0"/>
            </a:srgbClr>
          </a:solidFill>
          <a:ln w="28575" cap="flat" cmpd="sng" algn="ctr">
            <a:solidFill>
              <a:srgbClr val="FF993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it-IT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4" name="Rettangolo arrotondato 13"/>
          <p:cNvSpPr/>
          <p:nvPr/>
        </p:nvSpPr>
        <p:spPr bwMode="auto">
          <a:xfrm>
            <a:off x="891070" y="5039104"/>
            <a:ext cx="1999585" cy="288000"/>
          </a:xfrm>
          <a:prstGeom prst="roundRect">
            <a:avLst/>
          </a:prstGeom>
          <a:solidFill>
            <a:srgbClr val="1E4190">
              <a:alpha val="0"/>
            </a:srgbClr>
          </a:solidFill>
          <a:ln w="28575" cap="flat" cmpd="sng" algn="ctr">
            <a:solidFill>
              <a:srgbClr val="FF993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it-IT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6" name="Rectangle 4">
            <a:extLst>
              <a:ext uri="{FF2B5EF4-FFF2-40B4-BE49-F238E27FC236}">
                <a16:creationId xmlns:a16="http://schemas.microsoft.com/office/drawing/2014/main" id="{13399995-F116-418B-9A27-504D757E6B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7400" y="5672138"/>
            <a:ext cx="8143875" cy="485775"/>
          </a:xfrm>
          <a:prstGeom prst="rect">
            <a:avLst/>
          </a:prstGeom>
          <a:solidFill>
            <a:schemeClr val="tx2">
              <a:alpha val="10000"/>
            </a:schemeClr>
          </a:solidFill>
        </p:spPr>
        <p:txBody>
          <a:bodyPr lIns="72000" tIns="36000" rIns="72000" bIns="36000" anchor="ctr">
            <a:normAutofit fontScale="97500"/>
          </a:bodyPr>
          <a:lstStyle/>
          <a:p>
            <a:pPr marL="82550" algn="ctr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200" i="1" dirty="0">
                <a:latin typeface="Calibri" panose="020F0502020204030204" pitchFamily="34" charset="0"/>
                <a:cs typeface="+mn-cs"/>
              </a:rPr>
              <a:t>Dove ti capita di soffrire maggiormente dei sintomi dell'allergie respiratorie?</a:t>
            </a:r>
          </a:p>
          <a:p>
            <a:pPr marL="82550" algn="ctr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100" i="1" dirty="0">
                <a:latin typeface="Calibri" panose="020F0502020204030204" pitchFamily="34" charset="0"/>
                <a:cs typeface="+mn-cs"/>
              </a:rPr>
              <a:t>[Indicane almeno un luogo e un massimo di due, i due dove ti capita più spesso di soffrire]</a:t>
            </a:r>
          </a:p>
        </p:txBody>
      </p:sp>
      <p:sp>
        <p:nvSpPr>
          <p:cNvPr id="18" name="Titolo 1">
            <a:extLst>
              <a:ext uri="{FF2B5EF4-FFF2-40B4-BE49-F238E27FC236}">
                <a16:creationId xmlns:a16="http://schemas.microsoft.com/office/drawing/2014/main" id="{E51B89AD-E198-45A7-BF83-B2A749704746}"/>
              </a:ext>
            </a:extLst>
          </p:cNvPr>
          <p:cNvSpPr txBox="1">
            <a:spLocks/>
          </p:cNvSpPr>
          <p:nvPr/>
        </p:nvSpPr>
        <p:spPr>
          <a:xfrm>
            <a:off x="9123363" y="1190625"/>
            <a:ext cx="2720975" cy="4316413"/>
          </a:xfrm>
          <a:prstGeom prst="rect">
            <a:avLst/>
          </a:prstGeom>
          <a:solidFill>
            <a:schemeClr val="tx2">
              <a:alpha val="10000"/>
            </a:schemeClr>
          </a:solidFill>
        </p:spPr>
        <p:txBody>
          <a:bodyPr lIns="90000" tIns="90000" rIns="90000" bIns="90000" anchor="ctr">
            <a:normAutofit fontScale="97500"/>
          </a:bodyPr>
          <a:lstStyle>
            <a:defPPr>
              <a:defRPr lang="it-IT"/>
            </a:defPPr>
            <a:lvl1pPr marL="90000">
              <a:lnSpc>
                <a:spcPct val="120000"/>
              </a:lnSpc>
              <a:spcBef>
                <a:spcPts val="0"/>
              </a:spcBef>
              <a:buNone/>
              <a:defRPr b="0" cap="none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it-IT" sz="1400" dirty="0">
                <a:latin typeface="Calibri" panose="020F0502020204030204" pitchFamily="34" charset="0"/>
              </a:rPr>
              <a:t>Chi soffre di forme di allergia più acute ne è vittima un po’ ovunque: non solo all’aria aperta ma nel 29% dei casi ovunque e nel 27% dei casi ne soffre anche in casa propria.</a:t>
            </a:r>
          </a:p>
        </p:txBody>
      </p:sp>
      <p:sp>
        <p:nvSpPr>
          <p:cNvPr id="19" name="Rectangle 5">
            <a:extLst>
              <a:ext uri="{FF2B5EF4-FFF2-40B4-BE49-F238E27FC236}">
                <a16:creationId xmlns:a16="http://schemas.microsoft.com/office/drawing/2014/main" id="{0A285C56-AB34-484D-BA6E-3EB363F627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23363" y="5670550"/>
            <a:ext cx="2720975" cy="485775"/>
          </a:xfrm>
          <a:prstGeom prst="rect">
            <a:avLst/>
          </a:prstGeom>
          <a:solidFill>
            <a:schemeClr val="tx2">
              <a:alpha val="10000"/>
            </a:schemeClr>
          </a:solidFill>
        </p:spPr>
        <p:txBody>
          <a:bodyPr tIns="90000" bIns="90000" anchor="ctr">
            <a:normAutofit fontScale="60000" lnSpcReduction="20000"/>
          </a:bodyPr>
          <a:lstStyle/>
          <a:p>
            <a:pPr marL="82550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>
                <a:solidFill>
                  <a:schemeClr val="tx2"/>
                </a:solidFill>
                <a:latin typeface="Calibri" panose="020F0502020204030204" pitchFamily="34" charset="0"/>
                <a:cs typeface="+mn-cs"/>
              </a:rPr>
              <a:t>Base: rispondenti che soffrono in prima persona di allergie, 359 casi</a:t>
            </a:r>
          </a:p>
        </p:txBody>
      </p:sp>
    </p:spTree>
    <p:extLst>
      <p:ext uri="{BB962C8B-B14F-4D97-AF65-F5344CB8AC3E}">
        <p14:creationId xmlns:p14="http://schemas.microsoft.com/office/powerpoint/2010/main" val="32057875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A15CBA-07D7-4EF9-8939-522816963424}" type="slidenum">
              <a:rPr lang="it-IT">
                <a:latin typeface="Calibri" panose="020F0502020204030204" pitchFamily="34" charset="0"/>
              </a:rPr>
              <a:pPr>
                <a:defRPr/>
              </a:pPr>
              <a:t>14</a:t>
            </a:fld>
            <a:endParaRPr lang="it-IT" dirty="0">
              <a:latin typeface="Calibri" panose="020F0502020204030204" pitchFamily="34" charset="0"/>
            </a:endParaRPr>
          </a:p>
        </p:txBody>
      </p:sp>
      <p:sp>
        <p:nvSpPr>
          <p:cNvPr id="32" name="Titolo 1"/>
          <p:cNvSpPr txBox="1">
            <a:spLocks/>
          </p:cNvSpPr>
          <p:nvPr/>
        </p:nvSpPr>
        <p:spPr>
          <a:xfrm>
            <a:off x="9123363" y="1190625"/>
            <a:ext cx="2720975" cy="4316413"/>
          </a:xfrm>
          <a:prstGeom prst="rect">
            <a:avLst/>
          </a:prstGeom>
          <a:solidFill>
            <a:schemeClr val="tx2">
              <a:alpha val="10000"/>
            </a:schemeClr>
          </a:solidFill>
        </p:spPr>
        <p:txBody>
          <a:bodyPr lIns="90000" tIns="90000" rIns="90000" bIns="90000" anchor="ctr">
            <a:normAutofit fontScale="97500"/>
          </a:bodyPr>
          <a:lstStyle>
            <a:defPPr>
              <a:defRPr lang="it-IT"/>
            </a:defPPr>
            <a:lvl1pPr marL="90000">
              <a:lnSpc>
                <a:spcPct val="120000"/>
              </a:lnSpc>
              <a:spcBef>
                <a:spcPts val="0"/>
              </a:spcBef>
              <a:buNone/>
              <a:defRPr b="0" cap="none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it-IT" sz="1400" dirty="0">
                <a:latin typeface="Calibri" panose="020F0502020204030204" pitchFamily="34" charset="0"/>
              </a:rPr>
              <a:t>In generale gli uomini identificano dei luoghi specifici dove soffrono più spesso mentre il 30% delle donne dichiara che il luogo non fa differenza.</a:t>
            </a:r>
          </a:p>
        </p:txBody>
      </p:sp>
      <p:graphicFrame>
        <p:nvGraphicFramePr>
          <p:cNvPr id="11" name="Grafico 10"/>
          <p:cNvGraphicFramePr/>
          <p:nvPr/>
        </p:nvGraphicFramePr>
        <p:xfrm>
          <a:off x="787400" y="1082564"/>
          <a:ext cx="8186300" cy="45895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cap="none" dirty="0"/>
              <a:t>Luoghi</a:t>
            </a:r>
            <a:br>
              <a:rPr lang="it-IT" altLang="it-IT" cap="small" dirty="0">
                <a:solidFill>
                  <a:srgbClr val="71685F"/>
                </a:solidFill>
              </a:rPr>
            </a:br>
            <a:r>
              <a:rPr lang="it-IT" altLang="it-IT" sz="2000" cap="none" dirty="0">
                <a:solidFill>
                  <a:srgbClr val="71685F">
                    <a:lumMod val="60000"/>
                    <a:lumOff val="40000"/>
                  </a:srgbClr>
                </a:solidFill>
              </a:rPr>
              <a:t>I due luoghi dove capita più frequentemente di soffrire di allergie – </a:t>
            </a:r>
            <a:r>
              <a:rPr lang="it-IT" altLang="it-IT" sz="2000" cap="none" dirty="0" err="1">
                <a:solidFill>
                  <a:srgbClr val="71685F">
                    <a:lumMod val="60000"/>
                    <a:lumOff val="40000"/>
                  </a:srgbClr>
                </a:solidFill>
              </a:rPr>
              <a:t>Cfr</a:t>
            </a:r>
            <a:r>
              <a:rPr lang="it-IT" altLang="it-IT" sz="2000" cap="none" dirty="0">
                <a:solidFill>
                  <a:srgbClr val="71685F">
                    <a:lumMod val="60000"/>
                    <a:lumOff val="40000"/>
                  </a:srgbClr>
                </a:solidFill>
              </a:rPr>
              <a:t> per sesso</a:t>
            </a:r>
            <a:endParaRPr lang="it-IT" sz="2000" dirty="0"/>
          </a:p>
        </p:txBody>
      </p:sp>
      <p:sp>
        <p:nvSpPr>
          <p:cNvPr id="9" name="Rettangolo arrotondato 8"/>
          <p:cNvSpPr/>
          <p:nvPr/>
        </p:nvSpPr>
        <p:spPr bwMode="auto">
          <a:xfrm>
            <a:off x="787405" y="5067192"/>
            <a:ext cx="2103252" cy="334993"/>
          </a:xfrm>
          <a:prstGeom prst="roundRect">
            <a:avLst/>
          </a:prstGeom>
          <a:solidFill>
            <a:srgbClr val="1E4190">
              <a:alpha val="0"/>
            </a:srgbClr>
          </a:solidFill>
          <a:ln w="28575" cap="flat" cmpd="sng" algn="ctr">
            <a:solidFill>
              <a:schemeClr val="accent3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it-IT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Rettangolo arrotondato 11"/>
          <p:cNvSpPr/>
          <p:nvPr/>
        </p:nvSpPr>
        <p:spPr bwMode="auto">
          <a:xfrm>
            <a:off x="787401" y="1352272"/>
            <a:ext cx="2103252" cy="334993"/>
          </a:xfrm>
          <a:prstGeom prst="roundRect">
            <a:avLst/>
          </a:prstGeom>
          <a:solidFill>
            <a:srgbClr val="1E4190">
              <a:alpha val="0"/>
            </a:srgbClr>
          </a:solidFill>
          <a:ln w="28575" cap="flat" cmpd="sng" algn="ctr">
            <a:solidFill>
              <a:srgbClr val="005EA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it-IT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3" name="Rectangle 4">
            <a:extLst>
              <a:ext uri="{FF2B5EF4-FFF2-40B4-BE49-F238E27FC236}">
                <a16:creationId xmlns:a16="http://schemas.microsoft.com/office/drawing/2014/main" id="{55EE9C8C-EF5A-4C44-A58B-BB7A621178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7400" y="5672138"/>
            <a:ext cx="8143875" cy="485775"/>
          </a:xfrm>
          <a:prstGeom prst="rect">
            <a:avLst/>
          </a:prstGeom>
          <a:solidFill>
            <a:schemeClr val="tx2">
              <a:alpha val="10000"/>
            </a:schemeClr>
          </a:solidFill>
        </p:spPr>
        <p:txBody>
          <a:bodyPr lIns="72000" tIns="36000" rIns="72000" bIns="36000" anchor="ctr">
            <a:normAutofit fontScale="97500"/>
          </a:bodyPr>
          <a:lstStyle/>
          <a:p>
            <a:pPr marL="82550" algn="ctr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200" i="1" dirty="0">
                <a:latin typeface="Calibri" panose="020F0502020204030204" pitchFamily="34" charset="0"/>
                <a:cs typeface="+mn-cs"/>
              </a:rPr>
              <a:t>Dove ti capita di soffrire maggiormente dei sintomi dell'allergie respiratorie?</a:t>
            </a:r>
          </a:p>
          <a:p>
            <a:pPr marL="82550" algn="ctr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100" i="1" dirty="0">
                <a:latin typeface="Calibri" panose="020F0502020204030204" pitchFamily="34" charset="0"/>
                <a:cs typeface="+mn-cs"/>
              </a:rPr>
              <a:t>[Indicane almeno un luogo e un massimo di due, i due dove ti capita più spesso di soffrire]</a:t>
            </a:r>
          </a:p>
        </p:txBody>
      </p:sp>
      <p:sp>
        <p:nvSpPr>
          <p:cNvPr id="14" name="Rettangolo arrotondato 11">
            <a:extLst>
              <a:ext uri="{FF2B5EF4-FFF2-40B4-BE49-F238E27FC236}">
                <a16:creationId xmlns:a16="http://schemas.microsoft.com/office/drawing/2014/main" id="{3C9CA686-7361-4B79-99B9-4752103471AF}"/>
              </a:ext>
            </a:extLst>
          </p:cNvPr>
          <p:cNvSpPr/>
          <p:nvPr/>
        </p:nvSpPr>
        <p:spPr bwMode="auto">
          <a:xfrm>
            <a:off x="787400" y="1956973"/>
            <a:ext cx="2103252" cy="334993"/>
          </a:xfrm>
          <a:prstGeom prst="roundRect">
            <a:avLst/>
          </a:prstGeom>
          <a:solidFill>
            <a:srgbClr val="1E4190">
              <a:alpha val="0"/>
            </a:srgbClr>
          </a:solidFill>
          <a:ln w="28575" cap="flat" cmpd="sng" algn="ctr">
            <a:solidFill>
              <a:srgbClr val="005EA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it-IT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5" name="Rettangolo arrotondato 11">
            <a:extLst>
              <a:ext uri="{FF2B5EF4-FFF2-40B4-BE49-F238E27FC236}">
                <a16:creationId xmlns:a16="http://schemas.microsoft.com/office/drawing/2014/main" id="{C2AB6C30-C1C6-4717-972E-7BC1A69F5AF3}"/>
              </a:ext>
            </a:extLst>
          </p:cNvPr>
          <p:cNvSpPr/>
          <p:nvPr/>
        </p:nvSpPr>
        <p:spPr bwMode="auto">
          <a:xfrm>
            <a:off x="787400" y="2516574"/>
            <a:ext cx="2103252" cy="450683"/>
          </a:xfrm>
          <a:prstGeom prst="roundRect">
            <a:avLst/>
          </a:prstGeom>
          <a:solidFill>
            <a:srgbClr val="1E4190">
              <a:alpha val="0"/>
            </a:srgbClr>
          </a:solidFill>
          <a:ln w="28575" cap="flat" cmpd="sng" algn="ctr">
            <a:solidFill>
              <a:srgbClr val="005EA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it-IT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6" name="Rettangolo arrotondato 11">
            <a:extLst>
              <a:ext uri="{FF2B5EF4-FFF2-40B4-BE49-F238E27FC236}">
                <a16:creationId xmlns:a16="http://schemas.microsoft.com/office/drawing/2014/main" id="{71DC94BB-C689-4FE4-AFD5-FAFADC9ABD81}"/>
              </a:ext>
            </a:extLst>
          </p:cNvPr>
          <p:cNvSpPr/>
          <p:nvPr/>
        </p:nvSpPr>
        <p:spPr bwMode="auto">
          <a:xfrm>
            <a:off x="787400" y="3187390"/>
            <a:ext cx="2103252" cy="334993"/>
          </a:xfrm>
          <a:prstGeom prst="roundRect">
            <a:avLst/>
          </a:prstGeom>
          <a:solidFill>
            <a:srgbClr val="1E4190">
              <a:alpha val="0"/>
            </a:srgbClr>
          </a:solidFill>
          <a:ln w="28575" cap="flat" cmpd="sng" algn="ctr">
            <a:solidFill>
              <a:srgbClr val="005EA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it-IT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7" name="Rettangolo arrotondato 11">
            <a:extLst>
              <a:ext uri="{FF2B5EF4-FFF2-40B4-BE49-F238E27FC236}">
                <a16:creationId xmlns:a16="http://schemas.microsoft.com/office/drawing/2014/main" id="{F63D56B0-1A29-4C55-9F17-58694D01C458}"/>
              </a:ext>
            </a:extLst>
          </p:cNvPr>
          <p:cNvSpPr/>
          <p:nvPr/>
        </p:nvSpPr>
        <p:spPr bwMode="auto">
          <a:xfrm>
            <a:off x="782351" y="3812133"/>
            <a:ext cx="2103252" cy="334993"/>
          </a:xfrm>
          <a:prstGeom prst="roundRect">
            <a:avLst/>
          </a:prstGeom>
          <a:solidFill>
            <a:srgbClr val="1E4190">
              <a:alpha val="0"/>
            </a:srgbClr>
          </a:solidFill>
          <a:ln w="28575" cap="flat" cmpd="sng" algn="ctr">
            <a:solidFill>
              <a:srgbClr val="005EA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it-IT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8" name="Rectangle 5">
            <a:extLst>
              <a:ext uri="{FF2B5EF4-FFF2-40B4-BE49-F238E27FC236}">
                <a16:creationId xmlns:a16="http://schemas.microsoft.com/office/drawing/2014/main" id="{12970FD3-D90F-42EE-91CD-8C6CF9167C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23363" y="5670550"/>
            <a:ext cx="2720975" cy="485775"/>
          </a:xfrm>
          <a:prstGeom prst="rect">
            <a:avLst/>
          </a:prstGeom>
          <a:solidFill>
            <a:schemeClr val="tx2">
              <a:alpha val="10000"/>
            </a:schemeClr>
          </a:solidFill>
        </p:spPr>
        <p:txBody>
          <a:bodyPr tIns="90000" bIns="90000" anchor="ctr">
            <a:normAutofit fontScale="60000" lnSpcReduction="20000"/>
          </a:bodyPr>
          <a:lstStyle/>
          <a:p>
            <a:pPr marL="82550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>
                <a:solidFill>
                  <a:schemeClr val="tx2"/>
                </a:solidFill>
                <a:latin typeface="Calibri" panose="020F0502020204030204" pitchFamily="34" charset="0"/>
                <a:cs typeface="+mn-cs"/>
              </a:rPr>
              <a:t>Base: rispondenti che soffrono in prima persona di allergie, 359 casi</a:t>
            </a:r>
          </a:p>
        </p:txBody>
      </p:sp>
    </p:spTree>
    <p:extLst>
      <p:ext uri="{BB962C8B-B14F-4D97-AF65-F5344CB8AC3E}">
        <p14:creationId xmlns:p14="http://schemas.microsoft.com/office/powerpoint/2010/main" val="27894231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olo 1"/>
          <p:cNvSpPr>
            <a:spLocks noGrp="1"/>
          </p:cNvSpPr>
          <p:nvPr>
            <p:ph type="title"/>
          </p:nvPr>
        </p:nvSpPr>
        <p:spPr bwMode="auto"/>
        <p:txBody>
          <a:bodyPr numCol="1" anchorCtr="0" compatLnSpc="1">
            <a:prstTxWarp prst="textNoShape">
              <a:avLst/>
            </a:prstTxWarp>
          </a:bodyPr>
          <a:lstStyle/>
          <a:p>
            <a:r>
              <a:rPr lang="it-IT" altLang="it-IT" cap="none" dirty="0"/>
              <a:t>Condizionamenti</a:t>
            </a:r>
            <a:br>
              <a:rPr lang="it-IT" altLang="it-IT" cap="small" dirty="0">
                <a:solidFill>
                  <a:srgbClr val="71685F"/>
                </a:solidFill>
                <a:latin typeface="Calibri" panose="020F0502020204030204" pitchFamily="34" charset="0"/>
              </a:rPr>
            </a:br>
            <a:r>
              <a:rPr lang="it-IT" altLang="it-IT" sz="2000" cap="none" dirty="0">
                <a:solidFill>
                  <a:srgbClr val="71685F">
                    <a:lumMod val="60000"/>
                    <a:lumOff val="40000"/>
                  </a:srgbClr>
                </a:solidFill>
              </a:rPr>
              <a:t>Come le allergie condizionano la vita quotidiana</a:t>
            </a:r>
          </a:p>
        </p:txBody>
      </p:sp>
      <p:sp>
        <p:nvSpPr>
          <p:cNvPr id="8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A15CBA-07D7-4EF9-8939-522816963424}" type="slidenum">
              <a:rPr lang="it-IT">
                <a:latin typeface="Calibri" panose="020F0502020204030204" pitchFamily="34" charset="0"/>
              </a:rPr>
              <a:pPr>
                <a:defRPr/>
              </a:pPr>
              <a:t>15</a:t>
            </a:fld>
            <a:endParaRPr lang="it-IT" dirty="0">
              <a:latin typeface="Calibri" panose="020F0502020204030204" pitchFamily="34" charset="0"/>
            </a:endParaRPr>
          </a:p>
        </p:txBody>
      </p:sp>
      <p:sp>
        <p:nvSpPr>
          <p:cNvPr id="32" name="Titolo 1"/>
          <p:cNvSpPr txBox="1">
            <a:spLocks/>
          </p:cNvSpPr>
          <p:nvPr/>
        </p:nvSpPr>
        <p:spPr>
          <a:xfrm>
            <a:off x="9123363" y="1190625"/>
            <a:ext cx="2720975" cy="4316413"/>
          </a:xfrm>
          <a:prstGeom prst="rect">
            <a:avLst/>
          </a:prstGeom>
          <a:solidFill>
            <a:schemeClr val="tx2">
              <a:alpha val="10000"/>
            </a:schemeClr>
          </a:solidFill>
        </p:spPr>
        <p:txBody>
          <a:bodyPr lIns="90000" tIns="90000" rIns="90000" bIns="90000" anchor="ctr">
            <a:normAutofit fontScale="97500"/>
          </a:bodyPr>
          <a:lstStyle>
            <a:defPPr>
              <a:defRPr lang="it-IT"/>
            </a:defPPr>
            <a:lvl1pPr marL="90000">
              <a:lnSpc>
                <a:spcPct val="120000"/>
              </a:lnSpc>
              <a:spcBef>
                <a:spcPts val="0"/>
              </a:spcBef>
              <a:buNone/>
              <a:defRPr b="0" cap="none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it-IT" sz="1400" dirty="0">
                <a:latin typeface="Calibri" panose="020F0502020204030204" pitchFamily="34" charset="0"/>
              </a:rPr>
              <a:t>Il più grande disagio avvertito è quello del sonno: il 30% di chi soffre di allergie di notte non dorme bene.</a:t>
            </a:r>
          </a:p>
          <a:p>
            <a:pPr fontAlgn="auto">
              <a:spcAft>
                <a:spcPts val="0"/>
              </a:spcAft>
              <a:defRPr/>
            </a:pPr>
            <a:r>
              <a:rPr lang="it-IT" sz="1400" dirty="0">
                <a:latin typeface="Calibri" panose="020F0502020204030204" pitchFamily="34" charset="0"/>
              </a:rPr>
              <a:t>Oltre ai disturbi del sonno quelli legati all’umore (24%), difficoltà di concentrazione e la sensazione di essere malati (14%).</a:t>
            </a:r>
          </a:p>
          <a:p>
            <a:pPr fontAlgn="auto">
              <a:spcAft>
                <a:spcPts val="0"/>
              </a:spcAft>
              <a:defRPr/>
            </a:pPr>
            <a:r>
              <a:rPr lang="it-IT" sz="1400" dirty="0">
                <a:latin typeface="Calibri" panose="020F0502020204030204" pitchFamily="34" charset="0"/>
              </a:rPr>
              <a:t>Seguono condizionamenti della vita e delle attività extra-lavorative. </a:t>
            </a:r>
          </a:p>
          <a:p>
            <a:pPr fontAlgn="auto">
              <a:spcAft>
                <a:spcPts val="0"/>
              </a:spcAft>
              <a:defRPr/>
            </a:pPr>
            <a:r>
              <a:rPr lang="it-IT" sz="1400" dirty="0">
                <a:latin typeface="Calibri" panose="020F0502020204030204" pitchFamily="34" charset="0"/>
              </a:rPr>
              <a:t>Poco meno di un terzo di chi soffre (29%) non nota alcun condizionamento della quotidianità.</a:t>
            </a:r>
          </a:p>
        </p:txBody>
      </p:sp>
      <p:graphicFrame>
        <p:nvGraphicFramePr>
          <p:cNvPr id="11" name="Grafico 10"/>
          <p:cNvGraphicFramePr/>
          <p:nvPr>
            <p:extLst>
              <p:ext uri="{D42A27DB-BD31-4B8C-83A1-F6EECF244321}">
                <p14:modId xmlns:p14="http://schemas.microsoft.com/office/powerpoint/2010/main" val="205430385"/>
              </p:ext>
            </p:extLst>
          </p:nvPr>
        </p:nvGraphicFramePr>
        <p:xfrm>
          <a:off x="787400" y="1059873"/>
          <a:ext cx="8186300" cy="45946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Rectangle 4"/>
          <p:cNvSpPr>
            <a:spLocks noChangeArrowheads="1"/>
          </p:cNvSpPr>
          <p:nvPr/>
        </p:nvSpPr>
        <p:spPr bwMode="auto">
          <a:xfrm>
            <a:off x="787400" y="5672138"/>
            <a:ext cx="8143875" cy="485775"/>
          </a:xfrm>
          <a:prstGeom prst="rect">
            <a:avLst/>
          </a:prstGeom>
          <a:solidFill>
            <a:schemeClr val="tx2">
              <a:alpha val="10000"/>
            </a:schemeClr>
          </a:solidFill>
        </p:spPr>
        <p:txBody>
          <a:bodyPr lIns="72000" tIns="36000" rIns="72000" bIns="36000" anchor="ctr">
            <a:normAutofit fontScale="97500"/>
          </a:bodyPr>
          <a:lstStyle/>
          <a:p>
            <a:pPr marL="82550" algn="ctr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200" i="1" dirty="0">
                <a:latin typeface="Calibri" panose="020F0502020204030204" pitchFamily="34" charset="0"/>
                <a:cs typeface="+mn-cs"/>
              </a:rPr>
              <a:t>Come condizionano la tua vita quotidiana le allergie?</a:t>
            </a:r>
          </a:p>
          <a:p>
            <a:pPr marL="82550" algn="ctr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100" i="1" dirty="0">
                <a:latin typeface="Calibri" panose="020F0502020204030204" pitchFamily="34" charset="0"/>
                <a:cs typeface="+mn-cs"/>
              </a:rPr>
              <a:t>[Indica le risposte che corrispondono alla tua esperienza]</a:t>
            </a:r>
          </a:p>
        </p:txBody>
      </p:sp>
      <p:sp>
        <p:nvSpPr>
          <p:cNvPr id="15" name="Rectangle 5"/>
          <p:cNvSpPr>
            <a:spLocks noChangeArrowheads="1"/>
          </p:cNvSpPr>
          <p:nvPr/>
        </p:nvSpPr>
        <p:spPr bwMode="auto">
          <a:xfrm>
            <a:off x="9123363" y="5670550"/>
            <a:ext cx="2720975" cy="485775"/>
          </a:xfrm>
          <a:prstGeom prst="rect">
            <a:avLst/>
          </a:prstGeom>
          <a:solidFill>
            <a:schemeClr val="tx2">
              <a:alpha val="10000"/>
            </a:schemeClr>
          </a:solidFill>
        </p:spPr>
        <p:txBody>
          <a:bodyPr tIns="90000" bIns="90000" anchor="ctr">
            <a:normAutofit fontScale="60000" lnSpcReduction="20000"/>
          </a:bodyPr>
          <a:lstStyle/>
          <a:p>
            <a:pPr marL="82550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>
                <a:solidFill>
                  <a:schemeClr val="tx2"/>
                </a:solidFill>
                <a:latin typeface="Calibri" panose="020F0502020204030204" pitchFamily="34" charset="0"/>
                <a:cs typeface="+mn-cs"/>
              </a:rPr>
              <a:t>Base: rispondenti che soffrono in prima persona di allergie, 359 casi</a:t>
            </a:r>
          </a:p>
        </p:txBody>
      </p:sp>
    </p:spTree>
    <p:extLst>
      <p:ext uri="{BB962C8B-B14F-4D97-AF65-F5344CB8AC3E}">
        <p14:creationId xmlns:p14="http://schemas.microsoft.com/office/powerpoint/2010/main" val="27614260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olo 1"/>
          <p:cNvSpPr>
            <a:spLocks noGrp="1"/>
          </p:cNvSpPr>
          <p:nvPr>
            <p:ph type="title"/>
          </p:nvPr>
        </p:nvSpPr>
        <p:spPr bwMode="auto"/>
        <p:txBody>
          <a:bodyPr numCol="1" anchorCtr="0" compatLnSpc="1">
            <a:prstTxWarp prst="textNoShape">
              <a:avLst/>
            </a:prstTxWarp>
          </a:bodyPr>
          <a:lstStyle/>
          <a:p>
            <a:r>
              <a:rPr lang="it-IT" altLang="it-IT" cap="none" dirty="0"/>
              <a:t>Condizionamenti</a:t>
            </a:r>
            <a:br>
              <a:rPr lang="it-IT" altLang="it-IT" cap="small" dirty="0">
                <a:solidFill>
                  <a:srgbClr val="71685F"/>
                </a:solidFill>
              </a:rPr>
            </a:br>
            <a:r>
              <a:rPr lang="it-IT" altLang="it-IT" sz="2000" cap="none" dirty="0">
                <a:solidFill>
                  <a:srgbClr val="71685F">
                    <a:lumMod val="60000"/>
                    <a:lumOff val="40000"/>
                  </a:srgbClr>
                </a:solidFill>
              </a:rPr>
              <a:t>Come le allergie condizionano la vita quotidiana – </a:t>
            </a:r>
            <a:r>
              <a:rPr lang="it-IT" altLang="it-IT" sz="2000" cap="none" dirty="0" err="1">
                <a:solidFill>
                  <a:srgbClr val="71685F">
                    <a:lumMod val="60000"/>
                    <a:lumOff val="40000"/>
                  </a:srgbClr>
                </a:solidFill>
              </a:rPr>
              <a:t>Cfr</a:t>
            </a:r>
            <a:r>
              <a:rPr lang="it-IT" altLang="it-IT" sz="2000" cap="none" dirty="0">
                <a:solidFill>
                  <a:srgbClr val="71685F">
                    <a:lumMod val="60000"/>
                    <a:lumOff val="40000"/>
                  </a:srgbClr>
                </a:solidFill>
              </a:rPr>
              <a:t> per livello di sofferenza</a:t>
            </a:r>
          </a:p>
        </p:txBody>
      </p:sp>
      <p:sp>
        <p:nvSpPr>
          <p:cNvPr id="8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A15CBA-07D7-4EF9-8939-522816963424}" type="slidenum">
              <a:rPr lang="it-IT">
                <a:latin typeface="Calibri" panose="020F0502020204030204" pitchFamily="34" charset="0"/>
              </a:rPr>
              <a:pPr>
                <a:defRPr/>
              </a:pPr>
              <a:t>16</a:t>
            </a:fld>
            <a:endParaRPr lang="it-IT" dirty="0">
              <a:latin typeface="Calibri" panose="020F0502020204030204" pitchFamily="34" charset="0"/>
            </a:endParaRPr>
          </a:p>
        </p:txBody>
      </p:sp>
      <p:graphicFrame>
        <p:nvGraphicFramePr>
          <p:cNvPr id="11" name="Grafico 10"/>
          <p:cNvGraphicFramePr/>
          <p:nvPr>
            <p:extLst>
              <p:ext uri="{D42A27DB-BD31-4B8C-83A1-F6EECF244321}">
                <p14:modId xmlns:p14="http://schemas.microsoft.com/office/powerpoint/2010/main" val="4129247130"/>
              </p:ext>
            </p:extLst>
          </p:nvPr>
        </p:nvGraphicFramePr>
        <p:xfrm>
          <a:off x="787400" y="1099456"/>
          <a:ext cx="8186299" cy="45551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Rettangolo arrotondato 8"/>
          <p:cNvSpPr/>
          <p:nvPr/>
        </p:nvSpPr>
        <p:spPr bwMode="auto">
          <a:xfrm>
            <a:off x="784062" y="1290871"/>
            <a:ext cx="2419498" cy="288000"/>
          </a:xfrm>
          <a:prstGeom prst="roundRect">
            <a:avLst/>
          </a:prstGeom>
          <a:solidFill>
            <a:srgbClr val="1E4190">
              <a:alpha val="0"/>
            </a:srgbClr>
          </a:solidFill>
          <a:ln w="28575" cap="flat" cmpd="sng" algn="ctr">
            <a:solidFill>
              <a:srgbClr val="FF993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it-IT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8" name="Titolo 1">
            <a:extLst>
              <a:ext uri="{FF2B5EF4-FFF2-40B4-BE49-F238E27FC236}">
                <a16:creationId xmlns:a16="http://schemas.microsoft.com/office/drawing/2014/main" id="{E51B89AD-E198-45A7-BF83-B2A749704746}"/>
              </a:ext>
            </a:extLst>
          </p:cNvPr>
          <p:cNvSpPr txBox="1">
            <a:spLocks/>
          </p:cNvSpPr>
          <p:nvPr/>
        </p:nvSpPr>
        <p:spPr>
          <a:xfrm>
            <a:off x="9123363" y="1190625"/>
            <a:ext cx="2720975" cy="4316413"/>
          </a:xfrm>
          <a:prstGeom prst="rect">
            <a:avLst/>
          </a:prstGeom>
          <a:solidFill>
            <a:schemeClr val="tx2">
              <a:alpha val="10000"/>
            </a:schemeClr>
          </a:solidFill>
        </p:spPr>
        <p:txBody>
          <a:bodyPr lIns="90000" tIns="90000" rIns="90000" bIns="90000" anchor="ctr">
            <a:normAutofit fontScale="97500"/>
          </a:bodyPr>
          <a:lstStyle>
            <a:defPPr>
              <a:defRPr lang="it-IT"/>
            </a:defPPr>
            <a:lvl1pPr marL="90000">
              <a:lnSpc>
                <a:spcPct val="120000"/>
              </a:lnSpc>
              <a:spcBef>
                <a:spcPts val="0"/>
              </a:spcBef>
              <a:buNone/>
              <a:defRPr b="0" cap="none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it-IT" sz="1400" dirty="0">
                <a:latin typeface="Calibri" panose="020F0502020204030204" pitchFamily="34" charset="0"/>
              </a:rPr>
              <a:t>Chi soffre di forme di allergia più acute risente in maniera più evidente delle conseguenze delle allergie nella quotidianità. In particolare soffre più spesso di disturbi del sonno e dell’umore. Nel 17,4% dei casi si sente malato e – più che limitare la socialità – evita l’aria aperta (Evita di stare all’aria aperta/ Non apre le finestre di casa).</a:t>
            </a:r>
          </a:p>
        </p:txBody>
      </p:sp>
      <p:sp>
        <p:nvSpPr>
          <p:cNvPr id="20" name="Rectangle 4">
            <a:extLst>
              <a:ext uri="{FF2B5EF4-FFF2-40B4-BE49-F238E27FC236}">
                <a16:creationId xmlns:a16="http://schemas.microsoft.com/office/drawing/2014/main" id="{ECF4ECF6-DA8A-454E-B5CE-3B60222A2E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7400" y="5672138"/>
            <a:ext cx="8143875" cy="485775"/>
          </a:xfrm>
          <a:prstGeom prst="rect">
            <a:avLst/>
          </a:prstGeom>
          <a:solidFill>
            <a:schemeClr val="tx2">
              <a:alpha val="10000"/>
            </a:schemeClr>
          </a:solidFill>
        </p:spPr>
        <p:txBody>
          <a:bodyPr lIns="72000" tIns="36000" rIns="72000" bIns="36000" anchor="ctr">
            <a:normAutofit fontScale="97500"/>
          </a:bodyPr>
          <a:lstStyle/>
          <a:p>
            <a:pPr marL="82550" algn="ctr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200" i="1" dirty="0">
                <a:latin typeface="Calibri" panose="020F0502020204030204" pitchFamily="34" charset="0"/>
                <a:cs typeface="+mn-cs"/>
              </a:rPr>
              <a:t>Come condizionano la tua vita quotidiana le allergie?</a:t>
            </a:r>
          </a:p>
          <a:p>
            <a:pPr marL="82550" algn="ctr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100" i="1" dirty="0">
                <a:latin typeface="Calibri" panose="020F0502020204030204" pitchFamily="34" charset="0"/>
                <a:cs typeface="+mn-cs"/>
              </a:rPr>
              <a:t>[Indica le risposte che corrispondono alla tua esperienza]</a:t>
            </a:r>
          </a:p>
        </p:txBody>
      </p:sp>
      <p:sp>
        <p:nvSpPr>
          <p:cNvPr id="21" name="Rectangle 5">
            <a:extLst>
              <a:ext uri="{FF2B5EF4-FFF2-40B4-BE49-F238E27FC236}">
                <a16:creationId xmlns:a16="http://schemas.microsoft.com/office/drawing/2014/main" id="{9F2D6D0C-95D3-464F-9A1D-829252125D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23363" y="5670550"/>
            <a:ext cx="2720975" cy="485775"/>
          </a:xfrm>
          <a:prstGeom prst="rect">
            <a:avLst/>
          </a:prstGeom>
          <a:solidFill>
            <a:schemeClr val="tx2">
              <a:alpha val="10000"/>
            </a:schemeClr>
          </a:solidFill>
        </p:spPr>
        <p:txBody>
          <a:bodyPr tIns="90000" bIns="90000" anchor="ctr">
            <a:normAutofit fontScale="60000" lnSpcReduction="20000"/>
          </a:bodyPr>
          <a:lstStyle/>
          <a:p>
            <a:pPr marL="82550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>
                <a:solidFill>
                  <a:schemeClr val="tx2"/>
                </a:solidFill>
                <a:latin typeface="Calibri" panose="020F0502020204030204" pitchFamily="34" charset="0"/>
                <a:cs typeface="+mn-cs"/>
              </a:rPr>
              <a:t>Base: rispondenti che soffrono in prima persona di allergie, 359 casi</a:t>
            </a:r>
          </a:p>
        </p:txBody>
      </p:sp>
      <p:sp>
        <p:nvSpPr>
          <p:cNvPr id="22" name="Rettangolo arrotondato 8">
            <a:extLst>
              <a:ext uri="{FF2B5EF4-FFF2-40B4-BE49-F238E27FC236}">
                <a16:creationId xmlns:a16="http://schemas.microsoft.com/office/drawing/2014/main" id="{89810A3D-D8F2-479A-A618-FAA42AF97EE9}"/>
              </a:ext>
            </a:extLst>
          </p:cNvPr>
          <p:cNvSpPr/>
          <p:nvPr/>
        </p:nvSpPr>
        <p:spPr bwMode="auto">
          <a:xfrm>
            <a:off x="784062" y="1741954"/>
            <a:ext cx="2419498" cy="288000"/>
          </a:xfrm>
          <a:prstGeom prst="roundRect">
            <a:avLst/>
          </a:prstGeom>
          <a:solidFill>
            <a:srgbClr val="1E4190">
              <a:alpha val="0"/>
            </a:srgbClr>
          </a:solidFill>
          <a:ln w="28575" cap="flat" cmpd="sng" algn="ctr">
            <a:solidFill>
              <a:srgbClr val="FF993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it-IT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23" name="Rettangolo arrotondato 8">
            <a:extLst>
              <a:ext uri="{FF2B5EF4-FFF2-40B4-BE49-F238E27FC236}">
                <a16:creationId xmlns:a16="http://schemas.microsoft.com/office/drawing/2014/main" id="{958E4ACA-9AC6-4A78-8970-B8E4D9B2DB74}"/>
              </a:ext>
            </a:extLst>
          </p:cNvPr>
          <p:cNvSpPr/>
          <p:nvPr/>
        </p:nvSpPr>
        <p:spPr bwMode="auto">
          <a:xfrm>
            <a:off x="784062" y="2566226"/>
            <a:ext cx="2419498" cy="288000"/>
          </a:xfrm>
          <a:prstGeom prst="roundRect">
            <a:avLst/>
          </a:prstGeom>
          <a:solidFill>
            <a:srgbClr val="1E4190">
              <a:alpha val="0"/>
            </a:srgbClr>
          </a:solidFill>
          <a:ln w="28575" cap="flat" cmpd="sng" algn="ctr">
            <a:solidFill>
              <a:srgbClr val="FF993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it-IT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24" name="Rettangolo arrotondato 8">
            <a:extLst>
              <a:ext uri="{FF2B5EF4-FFF2-40B4-BE49-F238E27FC236}">
                <a16:creationId xmlns:a16="http://schemas.microsoft.com/office/drawing/2014/main" id="{D8DFC79C-3936-45D6-AD8F-15E3361E778C}"/>
              </a:ext>
            </a:extLst>
          </p:cNvPr>
          <p:cNvSpPr/>
          <p:nvPr/>
        </p:nvSpPr>
        <p:spPr bwMode="auto">
          <a:xfrm>
            <a:off x="784062" y="4288629"/>
            <a:ext cx="2419498" cy="288000"/>
          </a:xfrm>
          <a:prstGeom prst="roundRect">
            <a:avLst/>
          </a:prstGeom>
          <a:solidFill>
            <a:srgbClr val="1E4190">
              <a:alpha val="0"/>
            </a:srgbClr>
          </a:solidFill>
          <a:ln w="28575" cap="flat" cmpd="sng" algn="ctr">
            <a:solidFill>
              <a:srgbClr val="FF993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it-IT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56151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A15CBA-07D7-4EF9-8939-522816963424}" type="slidenum">
              <a:rPr lang="it-IT">
                <a:latin typeface="Calibri" panose="020F0502020204030204" pitchFamily="34" charset="0"/>
              </a:rPr>
              <a:pPr>
                <a:defRPr/>
              </a:pPr>
              <a:t>17</a:t>
            </a:fld>
            <a:endParaRPr lang="it-IT" dirty="0">
              <a:latin typeface="Calibri" panose="020F0502020204030204" pitchFamily="34" charset="0"/>
            </a:endParaRPr>
          </a:p>
        </p:txBody>
      </p:sp>
      <p:sp>
        <p:nvSpPr>
          <p:cNvPr id="32" name="Titolo 1"/>
          <p:cNvSpPr txBox="1">
            <a:spLocks/>
          </p:cNvSpPr>
          <p:nvPr/>
        </p:nvSpPr>
        <p:spPr>
          <a:xfrm>
            <a:off x="9123363" y="1190625"/>
            <a:ext cx="2720975" cy="4316413"/>
          </a:xfrm>
          <a:prstGeom prst="rect">
            <a:avLst/>
          </a:prstGeom>
          <a:solidFill>
            <a:schemeClr val="tx2">
              <a:alpha val="10000"/>
            </a:schemeClr>
          </a:solidFill>
        </p:spPr>
        <p:txBody>
          <a:bodyPr lIns="90000" tIns="90000" rIns="90000" bIns="90000" anchor="ctr">
            <a:normAutofit fontScale="97500"/>
          </a:bodyPr>
          <a:lstStyle>
            <a:defPPr>
              <a:defRPr lang="it-IT"/>
            </a:defPPr>
            <a:lvl1pPr marL="90000">
              <a:lnSpc>
                <a:spcPct val="120000"/>
              </a:lnSpc>
              <a:spcBef>
                <a:spcPts val="0"/>
              </a:spcBef>
              <a:buNone/>
              <a:defRPr b="0" cap="none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it-IT" sz="1400" dirty="0">
                <a:latin typeface="Calibri" panose="020F0502020204030204" pitchFamily="34" charset="0"/>
              </a:rPr>
              <a:t>In generale gli uomini lamentano di più forme di condizionamento (disturbi del sonno, dell’umore, della concentrazione) rispetto a quelle notate dalle donne che invece in un terzo dei casi dichiarano che le allergie non condizionano la loro quotidianità.</a:t>
            </a:r>
          </a:p>
        </p:txBody>
      </p:sp>
      <p:graphicFrame>
        <p:nvGraphicFramePr>
          <p:cNvPr id="11" name="Grafico 10"/>
          <p:cNvGraphicFramePr/>
          <p:nvPr>
            <p:extLst>
              <p:ext uri="{D42A27DB-BD31-4B8C-83A1-F6EECF244321}">
                <p14:modId xmlns:p14="http://schemas.microsoft.com/office/powerpoint/2010/main" val="3731223092"/>
              </p:ext>
            </p:extLst>
          </p:nvPr>
        </p:nvGraphicFramePr>
        <p:xfrm>
          <a:off x="787400" y="1082564"/>
          <a:ext cx="8186300" cy="45895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cap="none" dirty="0"/>
              <a:t>Condizionamenti</a:t>
            </a:r>
            <a:br>
              <a:rPr lang="it-IT" altLang="it-IT" cap="small" dirty="0">
                <a:solidFill>
                  <a:srgbClr val="71685F"/>
                </a:solidFill>
              </a:rPr>
            </a:br>
            <a:r>
              <a:rPr lang="it-IT" altLang="it-IT" sz="2000" cap="none" dirty="0">
                <a:solidFill>
                  <a:srgbClr val="71685F">
                    <a:lumMod val="60000"/>
                    <a:lumOff val="40000"/>
                  </a:srgbClr>
                </a:solidFill>
              </a:rPr>
              <a:t>Come le allergie condizionano la vita quotidiana – </a:t>
            </a:r>
            <a:r>
              <a:rPr lang="it-IT" altLang="it-IT" sz="2000" cap="none" dirty="0" err="1">
                <a:solidFill>
                  <a:srgbClr val="71685F">
                    <a:lumMod val="60000"/>
                    <a:lumOff val="40000"/>
                  </a:srgbClr>
                </a:solidFill>
              </a:rPr>
              <a:t>Cfr</a:t>
            </a:r>
            <a:r>
              <a:rPr lang="it-IT" altLang="it-IT" sz="2000" cap="none" dirty="0">
                <a:solidFill>
                  <a:srgbClr val="71685F">
                    <a:lumMod val="60000"/>
                    <a:lumOff val="40000"/>
                  </a:srgbClr>
                </a:solidFill>
              </a:rPr>
              <a:t> per sesso</a:t>
            </a:r>
            <a:endParaRPr lang="it-IT" sz="2000" dirty="0"/>
          </a:p>
        </p:txBody>
      </p:sp>
      <p:sp>
        <p:nvSpPr>
          <p:cNvPr id="9" name="Rettangolo arrotondato 8"/>
          <p:cNvSpPr/>
          <p:nvPr/>
        </p:nvSpPr>
        <p:spPr bwMode="auto">
          <a:xfrm>
            <a:off x="787400" y="5110957"/>
            <a:ext cx="2379694" cy="388716"/>
          </a:xfrm>
          <a:prstGeom prst="roundRect">
            <a:avLst/>
          </a:prstGeom>
          <a:solidFill>
            <a:srgbClr val="1E4190">
              <a:alpha val="0"/>
            </a:srgbClr>
          </a:solidFill>
          <a:ln w="28575" cap="flat" cmpd="sng" algn="ctr">
            <a:solidFill>
              <a:schemeClr val="accent3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it-IT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7" name="Rettangolo arrotondato 11">
            <a:extLst>
              <a:ext uri="{FF2B5EF4-FFF2-40B4-BE49-F238E27FC236}">
                <a16:creationId xmlns:a16="http://schemas.microsoft.com/office/drawing/2014/main" id="{F63D56B0-1A29-4C55-9F17-58694D01C458}"/>
              </a:ext>
            </a:extLst>
          </p:cNvPr>
          <p:cNvSpPr/>
          <p:nvPr/>
        </p:nvSpPr>
        <p:spPr bwMode="auto">
          <a:xfrm>
            <a:off x="787400" y="2961298"/>
            <a:ext cx="2379694" cy="368492"/>
          </a:xfrm>
          <a:prstGeom prst="roundRect">
            <a:avLst/>
          </a:prstGeom>
          <a:solidFill>
            <a:srgbClr val="1E4190">
              <a:alpha val="0"/>
            </a:srgbClr>
          </a:solidFill>
          <a:ln w="28575" cap="flat" cmpd="sng" algn="ctr">
            <a:solidFill>
              <a:srgbClr val="005EA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it-IT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9" name="Rectangle 4">
            <a:extLst>
              <a:ext uri="{FF2B5EF4-FFF2-40B4-BE49-F238E27FC236}">
                <a16:creationId xmlns:a16="http://schemas.microsoft.com/office/drawing/2014/main" id="{A1DAE36B-FED1-4C64-A4F1-4A299CBFE9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7400" y="5672138"/>
            <a:ext cx="8143875" cy="485775"/>
          </a:xfrm>
          <a:prstGeom prst="rect">
            <a:avLst/>
          </a:prstGeom>
          <a:solidFill>
            <a:schemeClr val="tx2">
              <a:alpha val="10000"/>
            </a:schemeClr>
          </a:solidFill>
        </p:spPr>
        <p:txBody>
          <a:bodyPr lIns="72000" tIns="36000" rIns="72000" bIns="36000" anchor="ctr">
            <a:normAutofit fontScale="97500"/>
          </a:bodyPr>
          <a:lstStyle/>
          <a:p>
            <a:pPr marL="82550" algn="ctr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200" i="1" dirty="0">
                <a:latin typeface="Calibri" panose="020F0502020204030204" pitchFamily="34" charset="0"/>
                <a:cs typeface="+mn-cs"/>
              </a:rPr>
              <a:t>Come condizionano la tua vita quotidiana le allergie?</a:t>
            </a:r>
          </a:p>
          <a:p>
            <a:pPr marL="82550" algn="ctr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100" i="1" dirty="0">
                <a:latin typeface="Calibri" panose="020F0502020204030204" pitchFamily="34" charset="0"/>
                <a:cs typeface="+mn-cs"/>
              </a:rPr>
              <a:t>[Indica le risposte che corrispondono alla tua esperienza]</a:t>
            </a:r>
          </a:p>
        </p:txBody>
      </p:sp>
      <p:sp>
        <p:nvSpPr>
          <p:cNvPr id="20" name="Rectangle 5">
            <a:extLst>
              <a:ext uri="{FF2B5EF4-FFF2-40B4-BE49-F238E27FC236}">
                <a16:creationId xmlns:a16="http://schemas.microsoft.com/office/drawing/2014/main" id="{975435BB-02A2-4F5E-A5C8-C3B69ADF88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23363" y="5670550"/>
            <a:ext cx="2720975" cy="485775"/>
          </a:xfrm>
          <a:prstGeom prst="rect">
            <a:avLst/>
          </a:prstGeom>
          <a:solidFill>
            <a:schemeClr val="tx2">
              <a:alpha val="10000"/>
            </a:schemeClr>
          </a:solidFill>
        </p:spPr>
        <p:txBody>
          <a:bodyPr tIns="90000" bIns="90000" anchor="ctr">
            <a:normAutofit fontScale="60000" lnSpcReduction="20000"/>
          </a:bodyPr>
          <a:lstStyle/>
          <a:p>
            <a:pPr marL="82550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>
                <a:solidFill>
                  <a:schemeClr val="tx2"/>
                </a:solidFill>
                <a:latin typeface="Calibri" panose="020F0502020204030204" pitchFamily="34" charset="0"/>
                <a:cs typeface="+mn-cs"/>
              </a:rPr>
              <a:t>Base: rispondenti che soffrono in prima persona di allergie, 359 casi</a:t>
            </a:r>
          </a:p>
        </p:txBody>
      </p:sp>
      <p:sp>
        <p:nvSpPr>
          <p:cNvPr id="21" name="Rettangolo arrotondato 11">
            <a:extLst>
              <a:ext uri="{FF2B5EF4-FFF2-40B4-BE49-F238E27FC236}">
                <a16:creationId xmlns:a16="http://schemas.microsoft.com/office/drawing/2014/main" id="{4D129C95-475B-44AF-A0EA-EE7326B617D0}"/>
              </a:ext>
            </a:extLst>
          </p:cNvPr>
          <p:cNvSpPr/>
          <p:nvPr/>
        </p:nvSpPr>
        <p:spPr bwMode="auto">
          <a:xfrm>
            <a:off x="782352" y="2544467"/>
            <a:ext cx="2379694" cy="368492"/>
          </a:xfrm>
          <a:prstGeom prst="roundRect">
            <a:avLst/>
          </a:prstGeom>
          <a:solidFill>
            <a:srgbClr val="1E4190">
              <a:alpha val="0"/>
            </a:srgbClr>
          </a:solidFill>
          <a:ln w="28575" cap="flat" cmpd="sng" algn="ctr">
            <a:solidFill>
              <a:srgbClr val="005EA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it-IT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22" name="Rettangolo arrotondato 11">
            <a:extLst>
              <a:ext uri="{FF2B5EF4-FFF2-40B4-BE49-F238E27FC236}">
                <a16:creationId xmlns:a16="http://schemas.microsoft.com/office/drawing/2014/main" id="{40AAF98C-5F9D-44C0-A6EA-1D9316D4B417}"/>
              </a:ext>
            </a:extLst>
          </p:cNvPr>
          <p:cNvSpPr/>
          <p:nvPr/>
        </p:nvSpPr>
        <p:spPr bwMode="auto">
          <a:xfrm>
            <a:off x="777305" y="2127635"/>
            <a:ext cx="2379694" cy="368492"/>
          </a:xfrm>
          <a:prstGeom prst="roundRect">
            <a:avLst/>
          </a:prstGeom>
          <a:solidFill>
            <a:srgbClr val="1E4190">
              <a:alpha val="0"/>
            </a:srgbClr>
          </a:solidFill>
          <a:ln w="28575" cap="flat" cmpd="sng" algn="ctr">
            <a:solidFill>
              <a:srgbClr val="005EA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it-IT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23" name="Rettangolo arrotondato 11">
            <a:extLst>
              <a:ext uri="{FF2B5EF4-FFF2-40B4-BE49-F238E27FC236}">
                <a16:creationId xmlns:a16="http://schemas.microsoft.com/office/drawing/2014/main" id="{86B228F1-CC5E-4963-9426-3A5BC13DA105}"/>
              </a:ext>
            </a:extLst>
          </p:cNvPr>
          <p:cNvSpPr/>
          <p:nvPr/>
        </p:nvSpPr>
        <p:spPr bwMode="auto">
          <a:xfrm>
            <a:off x="772258" y="1686580"/>
            <a:ext cx="2379694" cy="368492"/>
          </a:xfrm>
          <a:prstGeom prst="roundRect">
            <a:avLst/>
          </a:prstGeom>
          <a:solidFill>
            <a:srgbClr val="1E4190">
              <a:alpha val="0"/>
            </a:srgbClr>
          </a:solidFill>
          <a:ln w="28575" cap="flat" cmpd="sng" algn="ctr">
            <a:solidFill>
              <a:srgbClr val="005EA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it-IT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26" name="Rettangolo arrotondato 11">
            <a:extLst>
              <a:ext uri="{FF2B5EF4-FFF2-40B4-BE49-F238E27FC236}">
                <a16:creationId xmlns:a16="http://schemas.microsoft.com/office/drawing/2014/main" id="{79C7192A-3E46-4386-B283-F8190C73A9D6}"/>
              </a:ext>
            </a:extLst>
          </p:cNvPr>
          <p:cNvSpPr/>
          <p:nvPr/>
        </p:nvSpPr>
        <p:spPr bwMode="auto">
          <a:xfrm>
            <a:off x="755099" y="1251581"/>
            <a:ext cx="2379694" cy="368492"/>
          </a:xfrm>
          <a:prstGeom prst="roundRect">
            <a:avLst/>
          </a:prstGeom>
          <a:solidFill>
            <a:srgbClr val="1E4190">
              <a:alpha val="0"/>
            </a:srgbClr>
          </a:solidFill>
          <a:ln w="28575" cap="flat" cmpd="sng" algn="ctr">
            <a:solidFill>
              <a:srgbClr val="005EA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it-IT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62349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olo 1"/>
          <p:cNvSpPr>
            <a:spLocks noGrp="1"/>
          </p:cNvSpPr>
          <p:nvPr>
            <p:ph type="ctrTitle"/>
          </p:nvPr>
        </p:nvSpPr>
        <p:spPr bwMode="auto"/>
        <p:txBody>
          <a:bodyPr numCol="1" compatLnSpc="1">
            <a:prstTxWarp prst="textNoShape">
              <a:avLst/>
            </a:prstTxWarp>
          </a:bodyPr>
          <a:lstStyle/>
          <a:p>
            <a:pPr marL="0"/>
            <a:r>
              <a:rPr altLang="it-IT" sz="4400" cap="none" dirty="0"/>
              <a:t>Sintomi</a:t>
            </a:r>
            <a:r>
              <a:rPr lang="it-IT" altLang="it-IT" sz="4400" cap="none" dirty="0"/>
              <a:t> e rimedi</a:t>
            </a:r>
            <a:endParaRPr altLang="it-IT" sz="4400" cap="none" dirty="0"/>
          </a:p>
        </p:txBody>
      </p:sp>
      <p:sp>
        <p:nvSpPr>
          <p:cNvPr id="7171" name="Sottotitolo 2"/>
          <p:cNvSpPr>
            <a:spLocks noGrp="1"/>
          </p:cNvSpPr>
          <p:nvPr>
            <p:ph type="subTitle" idx="1"/>
          </p:nvPr>
        </p:nvSpPr>
        <p:spPr/>
        <p:txBody>
          <a:bodyPr anchor="ctr"/>
          <a:lstStyle/>
          <a:p>
            <a:r>
              <a:rPr lang="it-IT" altLang="it-IT" dirty="0"/>
              <a:t>I sintomi più fastidiosi e i rimedi messi in atto</a:t>
            </a:r>
          </a:p>
        </p:txBody>
      </p:sp>
    </p:spTree>
    <p:extLst>
      <p:ext uri="{BB962C8B-B14F-4D97-AF65-F5344CB8AC3E}">
        <p14:creationId xmlns:p14="http://schemas.microsoft.com/office/powerpoint/2010/main" val="6638184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olo 1"/>
          <p:cNvSpPr>
            <a:spLocks noGrp="1"/>
          </p:cNvSpPr>
          <p:nvPr>
            <p:ph type="title"/>
          </p:nvPr>
        </p:nvSpPr>
        <p:spPr bwMode="auto"/>
        <p:txBody>
          <a:bodyPr numCol="1" anchorCtr="0" compatLnSpc="1">
            <a:prstTxWarp prst="textNoShape">
              <a:avLst/>
            </a:prstTxWarp>
          </a:bodyPr>
          <a:lstStyle/>
          <a:p>
            <a:r>
              <a:rPr lang="it-IT" altLang="it-IT" cap="none" dirty="0"/>
              <a:t>Sintomi</a:t>
            </a:r>
            <a:br>
              <a:rPr lang="it-IT" altLang="it-IT" cap="small" dirty="0">
                <a:solidFill>
                  <a:srgbClr val="71685F"/>
                </a:solidFill>
                <a:latin typeface="Calibri" panose="020F0502020204030204" pitchFamily="34" charset="0"/>
              </a:rPr>
            </a:br>
            <a:r>
              <a:rPr lang="it-IT" altLang="it-IT" sz="2000" cap="none" dirty="0">
                <a:solidFill>
                  <a:srgbClr val="71685F">
                    <a:lumMod val="60000"/>
                    <a:lumOff val="40000"/>
                  </a:srgbClr>
                </a:solidFill>
              </a:rPr>
              <a:t>I tre più fastidiosi</a:t>
            </a:r>
          </a:p>
        </p:txBody>
      </p:sp>
      <p:sp>
        <p:nvSpPr>
          <p:cNvPr id="8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A15CBA-07D7-4EF9-8939-522816963424}" type="slidenum">
              <a:rPr lang="it-IT">
                <a:latin typeface="Calibri" panose="020F0502020204030204" pitchFamily="34" charset="0"/>
              </a:rPr>
              <a:pPr>
                <a:defRPr/>
              </a:pPr>
              <a:t>19</a:t>
            </a:fld>
            <a:endParaRPr lang="it-IT" dirty="0">
              <a:latin typeface="Calibri" panose="020F0502020204030204" pitchFamily="34" charset="0"/>
            </a:endParaRPr>
          </a:p>
        </p:txBody>
      </p:sp>
      <p:sp>
        <p:nvSpPr>
          <p:cNvPr id="32" name="Titolo 1"/>
          <p:cNvSpPr txBox="1">
            <a:spLocks/>
          </p:cNvSpPr>
          <p:nvPr/>
        </p:nvSpPr>
        <p:spPr>
          <a:xfrm>
            <a:off x="9123363" y="1190625"/>
            <a:ext cx="2720975" cy="4316413"/>
          </a:xfrm>
          <a:prstGeom prst="rect">
            <a:avLst/>
          </a:prstGeom>
          <a:solidFill>
            <a:schemeClr val="tx2">
              <a:alpha val="10000"/>
            </a:schemeClr>
          </a:solidFill>
        </p:spPr>
        <p:txBody>
          <a:bodyPr lIns="90000" tIns="90000" rIns="90000" bIns="90000" anchor="ctr">
            <a:normAutofit fontScale="97500"/>
          </a:bodyPr>
          <a:lstStyle>
            <a:defPPr>
              <a:defRPr lang="it-IT"/>
            </a:defPPr>
            <a:lvl1pPr marL="90000">
              <a:lnSpc>
                <a:spcPct val="120000"/>
              </a:lnSpc>
              <a:spcBef>
                <a:spcPts val="0"/>
              </a:spcBef>
              <a:buNone/>
              <a:defRPr b="0" cap="none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it-IT" sz="1400" dirty="0">
                <a:latin typeface="Calibri" panose="020F0502020204030204" pitchFamily="34" charset="0"/>
              </a:rPr>
              <a:t>Secondo i rispondenti i sintomi più fastidiosi dell’allergia respiratoria sono starnuti, fastidio agli occhi (prurito/occhi lucidi), ostruzione nasale, prurito nasale, lacrimazione e gocciolamento.</a:t>
            </a:r>
          </a:p>
          <a:p>
            <a:pPr fontAlgn="auto">
              <a:spcAft>
                <a:spcPts val="0"/>
              </a:spcAft>
              <a:defRPr/>
            </a:pPr>
            <a:r>
              <a:rPr lang="it-IT" sz="1400" dirty="0">
                <a:latin typeface="Calibri" panose="020F0502020204030204" pitchFamily="34" charset="0"/>
              </a:rPr>
              <a:t>Seguono tosse e spossatezza.</a:t>
            </a:r>
          </a:p>
          <a:p>
            <a:pPr fontAlgn="auto">
              <a:spcAft>
                <a:spcPts val="0"/>
              </a:spcAft>
              <a:defRPr/>
            </a:pPr>
            <a:r>
              <a:rPr lang="it-IT" sz="1400" dirty="0">
                <a:latin typeface="Calibri" panose="020F0502020204030204" pitchFamily="34" charset="0"/>
              </a:rPr>
              <a:t>Tra gli altri sintomi indicati da chi soffre di allergie asma e difficoltà respiratorie.</a:t>
            </a:r>
          </a:p>
        </p:txBody>
      </p:sp>
      <p:graphicFrame>
        <p:nvGraphicFramePr>
          <p:cNvPr id="11" name="Grafico 10"/>
          <p:cNvGraphicFramePr/>
          <p:nvPr>
            <p:extLst>
              <p:ext uri="{D42A27DB-BD31-4B8C-83A1-F6EECF244321}">
                <p14:modId xmlns:p14="http://schemas.microsoft.com/office/powerpoint/2010/main" val="4199248334"/>
              </p:ext>
            </p:extLst>
          </p:nvPr>
        </p:nvGraphicFramePr>
        <p:xfrm>
          <a:off x="787400" y="1059873"/>
          <a:ext cx="8186300" cy="45946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Rectangle 4"/>
          <p:cNvSpPr>
            <a:spLocks noChangeArrowheads="1"/>
          </p:cNvSpPr>
          <p:nvPr/>
        </p:nvSpPr>
        <p:spPr bwMode="auto">
          <a:xfrm>
            <a:off x="787400" y="5672138"/>
            <a:ext cx="8143875" cy="485775"/>
          </a:xfrm>
          <a:prstGeom prst="rect">
            <a:avLst/>
          </a:prstGeom>
          <a:solidFill>
            <a:schemeClr val="tx2">
              <a:alpha val="10000"/>
            </a:schemeClr>
          </a:solidFill>
        </p:spPr>
        <p:txBody>
          <a:bodyPr lIns="72000" tIns="36000" rIns="72000" bIns="36000" anchor="ctr">
            <a:normAutofit fontScale="97500"/>
          </a:bodyPr>
          <a:lstStyle/>
          <a:p>
            <a:pPr marL="82550" algn="ctr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200" i="1" dirty="0">
                <a:latin typeface="Calibri" panose="020F0502020204030204" pitchFamily="34" charset="0"/>
                <a:cs typeface="+mn-cs"/>
              </a:rPr>
              <a:t>Quali sono secondo te i tre sintomi più fastidiosi per chi soffre di allergia respiratoria?</a:t>
            </a:r>
          </a:p>
          <a:p>
            <a:pPr marL="82550" algn="ctr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100" i="1" dirty="0">
                <a:latin typeface="Calibri" panose="020F0502020204030204" pitchFamily="34" charset="0"/>
                <a:cs typeface="+mn-cs"/>
              </a:rPr>
              <a:t>[Indicane almeno uno e un massimo di tre, i tre per te più fastidiosi]</a:t>
            </a:r>
          </a:p>
        </p:txBody>
      </p:sp>
      <p:sp>
        <p:nvSpPr>
          <p:cNvPr id="15" name="Rectangle 5"/>
          <p:cNvSpPr>
            <a:spLocks noChangeArrowheads="1"/>
          </p:cNvSpPr>
          <p:nvPr/>
        </p:nvSpPr>
        <p:spPr bwMode="auto">
          <a:xfrm>
            <a:off x="9123363" y="5670550"/>
            <a:ext cx="2720975" cy="485775"/>
          </a:xfrm>
          <a:prstGeom prst="rect">
            <a:avLst/>
          </a:prstGeom>
          <a:solidFill>
            <a:schemeClr val="tx2">
              <a:alpha val="10000"/>
            </a:schemeClr>
          </a:solidFill>
        </p:spPr>
        <p:txBody>
          <a:bodyPr tIns="90000" bIns="90000" anchor="ctr">
            <a:normAutofit fontScale="75000" lnSpcReduction="20000"/>
          </a:bodyPr>
          <a:lstStyle/>
          <a:p>
            <a:pPr marL="82550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>
                <a:solidFill>
                  <a:schemeClr val="tx2"/>
                </a:solidFill>
                <a:latin typeface="Calibri" panose="020F0502020204030204" pitchFamily="34" charset="0"/>
                <a:cs typeface="+mn-cs"/>
              </a:rPr>
              <a:t>Base: totale campione, 1.008 casi</a:t>
            </a:r>
          </a:p>
        </p:txBody>
      </p:sp>
    </p:spTree>
    <p:extLst>
      <p:ext uri="{BB962C8B-B14F-4D97-AF65-F5344CB8AC3E}">
        <p14:creationId xmlns:p14="http://schemas.microsoft.com/office/powerpoint/2010/main" val="41534807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1"/>
          <p:cNvSpPr txBox="1">
            <a:spLocks/>
          </p:cNvSpPr>
          <p:nvPr/>
        </p:nvSpPr>
        <p:spPr>
          <a:xfrm>
            <a:off x="758825" y="1084263"/>
            <a:ext cx="3643313" cy="5178425"/>
          </a:xfrm>
          <a:prstGeom prst="rect">
            <a:avLst/>
          </a:prstGeom>
          <a:solidFill>
            <a:schemeClr val="tx2">
              <a:alpha val="10000"/>
            </a:schemeClr>
          </a:solidFill>
        </p:spPr>
        <p:txBody>
          <a:bodyPr>
            <a:normAutofit fontScale="97500" lnSpcReduction="10000"/>
          </a:bodyPr>
          <a:lstStyle>
            <a:defPPr>
              <a:defRPr lang="it-IT"/>
            </a:defPPr>
            <a:lvl1pPr marL="82550">
              <a:lnSpc>
                <a:spcPct val="90000"/>
              </a:lnSpc>
              <a:spcBef>
                <a:spcPct val="0"/>
              </a:spcBef>
              <a:buNone/>
              <a:defRPr b="0" cap="none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lnSpc>
                <a:spcPct val="100000"/>
              </a:lnSpc>
              <a:spcAft>
                <a:spcPts val="0"/>
              </a:spcAft>
              <a:defRPr/>
            </a:pPr>
            <a:r>
              <a:rPr lang="it-IT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rPr>
              <a:t>Il campione è stato ponderato per quote di sesso per età, area geografica di residenza e mix di device comunemente utilizzati per l’utilizzo dei servizi online (PC/ Tablet e Smartphone). </a:t>
            </a:r>
          </a:p>
          <a:p>
            <a:pPr fontAlgn="auto">
              <a:lnSpc>
                <a:spcPct val="100000"/>
              </a:lnSpc>
              <a:spcAft>
                <a:spcPts val="0"/>
              </a:spcAft>
              <a:defRPr/>
            </a:pPr>
            <a:r>
              <a:rPr lang="it-IT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rPr>
              <a:t>I pesi assegnati ai rispondenti sono nel 90% dei casi compresi tra 0,42 e 5 (gli estremi sono 0,37 e 5). L’identità dei rispondenti è assicurata dalla coerenza temporale della dichiarazione dei loro tratti sociodemografici. Sono esclusi dal campione i rispondenti incoerenti.</a:t>
            </a:r>
          </a:p>
          <a:p>
            <a:pPr fontAlgn="auto">
              <a:lnSpc>
                <a:spcPct val="100000"/>
              </a:lnSpc>
              <a:spcAft>
                <a:spcPts val="0"/>
              </a:spcAft>
              <a:defRPr/>
            </a:pPr>
            <a:endParaRPr lang="it-IT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fontAlgn="auto">
              <a:lnSpc>
                <a:spcPct val="100000"/>
              </a:lnSpc>
              <a:spcAft>
                <a:spcPts val="0"/>
              </a:spcAft>
              <a:defRPr/>
            </a:pPr>
            <a:r>
              <a:rPr lang="it-IT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rPr>
              <a:t>La collettività rappresentata dal campione si compone di 39,9 milioni di individui di almeno 15 anni di età che accedono regolarmente alla rete.</a:t>
            </a:r>
            <a:endParaRPr lang="it-IT" sz="1300" i="1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4100" name="Titolo 1"/>
          <p:cNvSpPr>
            <a:spLocks noGrp="1"/>
          </p:cNvSpPr>
          <p:nvPr>
            <p:ph type="title"/>
          </p:nvPr>
        </p:nvSpPr>
        <p:spPr bwMode="auto"/>
        <p:txBody>
          <a:bodyPr numCol="1" anchorCtr="0" compatLnSpc="1">
            <a:prstTxWarp prst="textNoShape">
              <a:avLst/>
            </a:prstTxWarp>
          </a:bodyPr>
          <a:lstStyle/>
          <a:p>
            <a:r>
              <a:rPr altLang="it-IT" cap="none"/>
              <a:t>Il campione</a:t>
            </a:r>
            <a:br>
              <a:rPr altLang="it-IT" cap="none">
                <a:solidFill>
                  <a:srgbClr val="71685F"/>
                </a:solidFill>
              </a:rPr>
            </a:br>
            <a:r>
              <a:rPr altLang="it-IT" sz="2000" cap="none">
                <a:solidFill>
                  <a:srgbClr val="ACA49D"/>
                </a:solidFill>
              </a:rPr>
              <a:t>Struttura del campione, ponderazione dei rispondenti e profilo</a:t>
            </a:r>
            <a:endParaRPr altLang="it-IT" cap="none"/>
          </a:p>
        </p:txBody>
      </p:sp>
      <p:sp>
        <p:nvSpPr>
          <p:cNvPr id="30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9150350" y="6391275"/>
            <a:ext cx="2743200" cy="365125"/>
          </a:xfrm>
        </p:spPr>
        <p:txBody>
          <a:bodyPr/>
          <a:lstStyle/>
          <a:p>
            <a:pPr>
              <a:defRPr/>
            </a:pPr>
            <a:fld id="{C11472AD-E719-4919-8E70-F4E8737DFA37}" type="slidenum">
              <a:rPr lang="it-IT"/>
              <a:pPr>
                <a:defRPr/>
              </a:pPr>
              <a:t>2</a:t>
            </a:fld>
            <a:endParaRPr lang="it-IT" dirty="0"/>
          </a:p>
        </p:txBody>
      </p:sp>
      <p:sp>
        <p:nvSpPr>
          <p:cNvPr id="4" name="Ovale 3"/>
          <p:cNvSpPr/>
          <p:nvPr/>
        </p:nvSpPr>
        <p:spPr>
          <a:xfrm>
            <a:off x="5224546" y="4324866"/>
            <a:ext cx="2739533" cy="1463804"/>
          </a:xfrm>
          <a:prstGeom prst="ellipse">
            <a:avLst/>
          </a:prstGeom>
          <a:solidFill>
            <a:schemeClr val="accent2">
              <a:lumMod val="75000"/>
              <a:alpha val="78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>
              <a:latin typeface="Calibri" panose="020F0502020204030204" pitchFamily="34" charset="0"/>
            </a:endParaRPr>
          </a:p>
        </p:txBody>
      </p:sp>
      <p:sp>
        <p:nvSpPr>
          <p:cNvPr id="43" name="Ovale 42"/>
          <p:cNvSpPr/>
          <p:nvPr/>
        </p:nvSpPr>
        <p:spPr>
          <a:xfrm>
            <a:off x="5808878" y="4151313"/>
            <a:ext cx="2844800" cy="1717675"/>
          </a:xfrm>
          <a:prstGeom prst="ellipse">
            <a:avLst/>
          </a:prstGeom>
          <a:solidFill>
            <a:schemeClr val="bg1">
              <a:lumMod val="75000"/>
              <a:alpha val="37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>
              <a:latin typeface="Calibri" panose="020F0502020204030204" pitchFamily="34" charset="0"/>
            </a:endParaRPr>
          </a:p>
        </p:txBody>
      </p:sp>
      <p:sp>
        <p:nvSpPr>
          <p:cNvPr id="4115" name="Rettangolo 11"/>
          <p:cNvSpPr>
            <a:spLocks noChangeArrowheads="1"/>
          </p:cNvSpPr>
          <p:nvPr/>
        </p:nvSpPr>
        <p:spPr bwMode="auto">
          <a:xfrm>
            <a:off x="6511492" y="4877702"/>
            <a:ext cx="63190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Maven Pro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Maven Pro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Maven Pro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Maven Pro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Maven Pro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aven Pro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aven Pro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aven Pro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aven Pro" pitchFamily="2" charset="0"/>
              </a:defRPr>
            </a:lvl9pPr>
          </a:lstStyle>
          <a:p>
            <a:r>
              <a:rPr lang="it-IT" altLang="it-IT" sz="1400" i="1" dirty="0">
                <a:solidFill>
                  <a:schemeClr val="bg1"/>
                </a:solidFill>
                <a:latin typeface="Calibri" panose="020F0502020204030204" pitchFamily="34" charset="0"/>
              </a:rPr>
              <a:t>46,1%</a:t>
            </a:r>
          </a:p>
        </p:txBody>
      </p:sp>
      <p:sp>
        <p:nvSpPr>
          <p:cNvPr id="4116" name="Rettangolo 44"/>
          <p:cNvSpPr>
            <a:spLocks noChangeArrowheads="1"/>
          </p:cNvSpPr>
          <p:nvPr/>
        </p:nvSpPr>
        <p:spPr bwMode="auto">
          <a:xfrm>
            <a:off x="5196322" y="4891513"/>
            <a:ext cx="63190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Maven Pro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Maven Pro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Maven Pro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Maven Pro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Maven Pro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aven Pro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aven Pro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aven Pro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aven Pro" pitchFamily="2" charset="0"/>
              </a:defRPr>
            </a:lvl9pPr>
          </a:lstStyle>
          <a:p>
            <a:r>
              <a:rPr lang="it-IT" altLang="it-IT" sz="1400" dirty="0">
                <a:solidFill>
                  <a:schemeClr val="bg1"/>
                </a:solidFill>
                <a:latin typeface="Calibri" panose="020F0502020204030204" pitchFamily="34" charset="0"/>
              </a:rPr>
              <a:t>14,2%</a:t>
            </a:r>
          </a:p>
        </p:txBody>
      </p:sp>
      <p:sp>
        <p:nvSpPr>
          <p:cNvPr id="4118" name="Rettangolo 46"/>
          <p:cNvSpPr>
            <a:spLocks noChangeArrowheads="1"/>
          </p:cNvSpPr>
          <p:nvPr/>
        </p:nvSpPr>
        <p:spPr bwMode="auto">
          <a:xfrm>
            <a:off x="8029191" y="4868519"/>
            <a:ext cx="63190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Maven Pro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Maven Pro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Maven Pro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Maven Pro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Maven Pro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aven Pro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aven Pro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aven Pro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aven Pro" pitchFamily="2" charset="0"/>
              </a:defRPr>
            </a:lvl9pPr>
          </a:lstStyle>
          <a:p>
            <a:r>
              <a:rPr lang="it-IT" altLang="it-IT" sz="1400" dirty="0">
                <a:latin typeface="Calibri" panose="020F0502020204030204" pitchFamily="34" charset="0"/>
              </a:rPr>
              <a:t>39,7%</a:t>
            </a:r>
          </a:p>
        </p:txBody>
      </p:sp>
      <p:sp>
        <p:nvSpPr>
          <p:cNvPr id="4120" name="Rettangolo 48"/>
          <p:cNvSpPr>
            <a:spLocks noChangeArrowheads="1"/>
          </p:cNvSpPr>
          <p:nvPr/>
        </p:nvSpPr>
        <p:spPr bwMode="auto">
          <a:xfrm>
            <a:off x="6486525" y="5916613"/>
            <a:ext cx="465192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Maven Pro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Maven Pro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Maven Pro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Maven Pro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Maven Pro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aven Pro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aven Pro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aven Pro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aven Pro" pitchFamily="2" charset="0"/>
              </a:defRPr>
            </a:lvl9pPr>
          </a:lstStyle>
          <a:p>
            <a:r>
              <a:rPr lang="it-IT" altLang="it-IT" sz="1100" dirty="0">
                <a:solidFill>
                  <a:schemeClr val="bg1"/>
                </a:solidFill>
                <a:latin typeface="Calibri" panose="020F0502020204030204" pitchFamily="34" charset="0"/>
              </a:rPr>
              <a:t>2,7%</a:t>
            </a:r>
          </a:p>
        </p:txBody>
      </p:sp>
      <p:sp>
        <p:nvSpPr>
          <p:cNvPr id="50" name="Rettangolo 49"/>
          <p:cNvSpPr/>
          <p:nvPr/>
        </p:nvSpPr>
        <p:spPr>
          <a:xfrm>
            <a:off x="8094293" y="4064172"/>
            <a:ext cx="115448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Rosario"/>
              </a:rPr>
              <a:t>Smartphone: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Rosario"/>
              </a:rPr>
              <a:t>85,8%</a:t>
            </a:r>
            <a:endParaRPr lang="it-IT" sz="1400" b="1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+mn-cs"/>
            </a:endParaRPr>
          </a:p>
        </p:txBody>
      </p:sp>
      <p:sp>
        <p:nvSpPr>
          <p:cNvPr id="51" name="Rettangolo 50"/>
          <p:cNvSpPr/>
          <p:nvPr/>
        </p:nvSpPr>
        <p:spPr>
          <a:xfrm>
            <a:off x="4674371" y="4060137"/>
            <a:ext cx="1116013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Rosario"/>
              </a:rPr>
              <a:t>PC/ Tablet: 60,3%</a:t>
            </a:r>
            <a:endParaRPr lang="it-IT" sz="1400" b="1" dirty="0">
              <a:solidFill>
                <a:schemeClr val="accent2">
                  <a:lumMod val="75000"/>
                </a:schemeClr>
              </a:solidFill>
              <a:latin typeface="Calibri" panose="020F0502020204030204" pitchFamily="34" charset="0"/>
              <a:cs typeface="+mn-cs"/>
            </a:endParaRPr>
          </a:p>
        </p:txBody>
      </p:sp>
      <p:grpSp>
        <p:nvGrpSpPr>
          <p:cNvPr id="34" name="Gruppo 33"/>
          <p:cNvGrpSpPr/>
          <p:nvPr/>
        </p:nvGrpSpPr>
        <p:grpSpPr>
          <a:xfrm>
            <a:off x="9142115" y="919977"/>
            <a:ext cx="2751924" cy="3388902"/>
            <a:chOff x="8325544" y="5858666"/>
            <a:chExt cx="2751924" cy="3388902"/>
          </a:xfrm>
        </p:grpSpPr>
        <p:pic>
          <p:nvPicPr>
            <p:cNvPr id="35" name="Immagine 1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25544" y="5858666"/>
              <a:ext cx="2661801" cy="3388902"/>
            </a:xfrm>
            <a:prstGeom prst="rect">
              <a:avLst/>
            </a:prstGeom>
          </p:spPr>
        </p:pic>
        <p:sp>
          <p:nvSpPr>
            <p:cNvPr id="36" name="Rettangolo 39"/>
            <p:cNvSpPr/>
            <p:nvPr/>
          </p:nvSpPr>
          <p:spPr>
            <a:xfrm>
              <a:off x="8430992" y="6287507"/>
              <a:ext cx="830656" cy="2616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it-IT" sz="1100" dirty="0">
                  <a:solidFill>
                    <a:schemeClr val="bg1">
                      <a:lumMod val="95000"/>
                    </a:schemeClr>
                  </a:solidFill>
                  <a:latin typeface="Calibri" panose="020F0502020204030204" pitchFamily="34" charset="0"/>
                  <a:cs typeface="Rosario"/>
                </a:rPr>
                <a:t>26,8%</a:t>
              </a:r>
            </a:p>
          </p:txBody>
        </p:sp>
        <p:sp>
          <p:nvSpPr>
            <p:cNvPr id="39" name="Rettangolo 40"/>
            <p:cNvSpPr/>
            <p:nvPr/>
          </p:nvSpPr>
          <p:spPr>
            <a:xfrm>
              <a:off x="9610951" y="6422381"/>
              <a:ext cx="1008112" cy="2616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it-IT" sz="1100" dirty="0">
                  <a:solidFill>
                    <a:srgbClr val="595959"/>
                  </a:solidFill>
                  <a:latin typeface="Calibri" panose="020F0502020204030204" pitchFamily="34" charset="0"/>
                  <a:cs typeface="Rosario"/>
                </a:rPr>
                <a:t>19,7%</a:t>
              </a:r>
            </a:p>
          </p:txBody>
        </p:sp>
        <p:sp>
          <p:nvSpPr>
            <p:cNvPr id="40" name="Rettangolo 41"/>
            <p:cNvSpPr/>
            <p:nvPr/>
          </p:nvSpPr>
          <p:spPr>
            <a:xfrm>
              <a:off x="9348033" y="7204719"/>
              <a:ext cx="942042" cy="2616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it-IT" sz="1100" dirty="0">
                  <a:solidFill>
                    <a:schemeClr val="bg1">
                      <a:lumMod val="95000"/>
                    </a:schemeClr>
                  </a:solidFill>
                  <a:latin typeface="Calibri" panose="020F0502020204030204" pitchFamily="34" charset="0"/>
                  <a:cs typeface="Rosario"/>
                </a:rPr>
                <a:t>20%</a:t>
              </a:r>
            </a:p>
          </p:txBody>
        </p:sp>
        <p:sp>
          <p:nvSpPr>
            <p:cNvPr id="41" name="Rettangolo 42"/>
            <p:cNvSpPr/>
            <p:nvPr/>
          </p:nvSpPr>
          <p:spPr>
            <a:xfrm>
              <a:off x="10090830" y="7734314"/>
              <a:ext cx="986638" cy="2616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it-IT" sz="1100" dirty="0">
                  <a:solidFill>
                    <a:schemeClr val="tx1">
                      <a:lumMod val="50000"/>
                    </a:schemeClr>
                  </a:solidFill>
                  <a:latin typeface="Calibri" panose="020F0502020204030204" pitchFamily="34" charset="0"/>
                  <a:cs typeface="Rosario"/>
                </a:rPr>
                <a:t>22,7%</a:t>
              </a:r>
            </a:p>
          </p:txBody>
        </p:sp>
        <p:sp>
          <p:nvSpPr>
            <p:cNvPr id="42" name="Rettangolo 43"/>
            <p:cNvSpPr/>
            <p:nvPr/>
          </p:nvSpPr>
          <p:spPr>
            <a:xfrm>
              <a:off x="9034635" y="8313393"/>
              <a:ext cx="875085" cy="2616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it-IT" sz="1100" dirty="0">
                  <a:solidFill>
                    <a:srgbClr val="595959"/>
                  </a:solidFill>
                  <a:latin typeface="Calibri" panose="020F0502020204030204" pitchFamily="34" charset="0"/>
                  <a:cs typeface="Rosario"/>
                </a:rPr>
                <a:t>10,9%</a:t>
              </a:r>
            </a:p>
          </p:txBody>
        </p:sp>
      </p:grpSp>
      <p:graphicFrame>
        <p:nvGraphicFramePr>
          <p:cNvPr id="45" name="Grafico 28"/>
          <p:cNvGraphicFramePr/>
          <p:nvPr>
            <p:extLst>
              <p:ext uri="{D42A27DB-BD31-4B8C-83A1-F6EECF244321}">
                <p14:modId xmlns:p14="http://schemas.microsoft.com/office/powerpoint/2010/main" val="1696544014"/>
              </p:ext>
            </p:extLst>
          </p:nvPr>
        </p:nvGraphicFramePr>
        <p:xfrm>
          <a:off x="4569982" y="1074676"/>
          <a:ext cx="4104000" cy="1733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46" name="Oggetto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95613876"/>
              </p:ext>
            </p:extLst>
          </p:nvPr>
        </p:nvGraphicFramePr>
        <p:xfrm>
          <a:off x="9487283" y="4042500"/>
          <a:ext cx="2316633" cy="22519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47" name="Sottotitolo 2"/>
          <p:cNvSpPr txBox="1">
            <a:spLocks/>
          </p:cNvSpPr>
          <p:nvPr/>
        </p:nvSpPr>
        <p:spPr>
          <a:xfrm>
            <a:off x="4575906" y="2786640"/>
            <a:ext cx="4270381" cy="1317527"/>
          </a:xfrm>
          <a:prstGeom prst="rect">
            <a:avLst/>
          </a:prstGeom>
        </p:spPr>
        <p:txBody>
          <a:bodyPr vert="horz" lIns="91438" tIns="45718" rIns="91438" bIns="45718" rtlCol="0" anchor="ctr">
            <a:noAutofit/>
          </a:bodyPr>
          <a:lstStyle>
            <a:defPPr>
              <a:defRPr lang="it-IT"/>
            </a:defPPr>
            <a:lvl1pPr marL="0" algn="l" defTabSz="45718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7" algn="l" defTabSz="45718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73" algn="l" defTabSz="45718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60" algn="l" defTabSz="45718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47" algn="l" defTabSz="45718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33" algn="l" defTabSz="45718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20" algn="l" defTabSz="45718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07" algn="l" defTabSz="45718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94" algn="l" defTabSz="45718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lnSpc>
                <a:spcPts val="1500"/>
              </a:lnSpc>
            </a:pPr>
            <a:r>
              <a:rPr lang="it-IT" sz="1200" dirty="0">
                <a:solidFill>
                  <a:srgbClr val="595959"/>
                </a:solidFill>
                <a:latin typeface="Calibri" panose="020F0502020204030204" pitchFamily="34" charset="0"/>
                <a:cs typeface="Rosario"/>
              </a:rPr>
              <a:t>La popolazione online italiana ha una leggera prevalenza di uomini (51,8%) e si divide sostanzialmente tra under e over 45.</a:t>
            </a:r>
          </a:p>
        </p:txBody>
      </p:sp>
      <p:pic>
        <p:nvPicPr>
          <p:cNvPr id="48" name="Immagine 4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7956" y="4347881"/>
            <a:ext cx="326311" cy="324000"/>
          </a:xfrm>
          <a:prstGeom prst="rect">
            <a:avLst/>
          </a:prstGeom>
        </p:spPr>
      </p:pic>
      <p:pic>
        <p:nvPicPr>
          <p:cNvPr id="49" name="Immagine 4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7522" y="5861207"/>
            <a:ext cx="326311" cy="324000"/>
          </a:xfrm>
          <a:prstGeom prst="rect">
            <a:avLst/>
          </a:prstGeom>
        </p:spPr>
      </p:pic>
      <p:pic>
        <p:nvPicPr>
          <p:cNvPr id="52" name="Immagine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3750" y="1116735"/>
            <a:ext cx="505630" cy="504000"/>
          </a:xfrm>
          <a:prstGeom prst="rect">
            <a:avLst/>
          </a:prstGeom>
        </p:spPr>
      </p:pic>
      <p:pic>
        <p:nvPicPr>
          <p:cNvPr id="53" name="Immagine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3833" y="1116735"/>
            <a:ext cx="505630" cy="504000"/>
          </a:xfrm>
          <a:prstGeom prst="rect">
            <a:avLst/>
          </a:prstGeom>
        </p:spPr>
      </p:pic>
      <p:pic>
        <p:nvPicPr>
          <p:cNvPr id="54" name="Immagine 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3916" y="1116735"/>
            <a:ext cx="505630" cy="504000"/>
          </a:xfrm>
          <a:prstGeom prst="rect">
            <a:avLst/>
          </a:prstGeom>
        </p:spPr>
      </p:pic>
      <p:pic>
        <p:nvPicPr>
          <p:cNvPr id="55" name="Immagine 1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3999" y="1116735"/>
            <a:ext cx="505630" cy="504000"/>
          </a:xfrm>
          <a:prstGeom prst="rect">
            <a:avLst/>
          </a:prstGeom>
        </p:spPr>
      </p:pic>
      <p:pic>
        <p:nvPicPr>
          <p:cNvPr id="56" name="Immagine 1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4080" y="1116735"/>
            <a:ext cx="505630" cy="5040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olo 1"/>
          <p:cNvSpPr>
            <a:spLocks noGrp="1"/>
          </p:cNvSpPr>
          <p:nvPr>
            <p:ph type="title"/>
          </p:nvPr>
        </p:nvSpPr>
        <p:spPr bwMode="auto"/>
        <p:txBody>
          <a:bodyPr numCol="1" anchorCtr="0" compatLnSpc="1">
            <a:prstTxWarp prst="textNoShape">
              <a:avLst/>
            </a:prstTxWarp>
          </a:bodyPr>
          <a:lstStyle/>
          <a:p>
            <a:r>
              <a:rPr lang="it-IT" altLang="it-IT" cap="none" dirty="0"/>
              <a:t>Sintomi</a:t>
            </a:r>
            <a:br>
              <a:rPr lang="it-IT" altLang="it-IT" cap="small" dirty="0">
                <a:solidFill>
                  <a:srgbClr val="71685F"/>
                </a:solidFill>
                <a:latin typeface="Calibri" panose="020F0502020204030204" pitchFamily="34" charset="0"/>
              </a:rPr>
            </a:br>
            <a:r>
              <a:rPr lang="it-IT" altLang="it-IT" sz="2000" cap="none" dirty="0">
                <a:solidFill>
                  <a:srgbClr val="71685F">
                    <a:lumMod val="60000"/>
                    <a:lumOff val="40000"/>
                  </a:srgbClr>
                </a:solidFill>
              </a:rPr>
              <a:t>I tre più fastidiosi – </a:t>
            </a:r>
            <a:r>
              <a:rPr lang="it-IT" altLang="it-IT" sz="2000" cap="none" dirty="0" err="1">
                <a:solidFill>
                  <a:srgbClr val="71685F">
                    <a:lumMod val="60000"/>
                    <a:lumOff val="40000"/>
                  </a:srgbClr>
                </a:solidFill>
              </a:rPr>
              <a:t>Cfr</a:t>
            </a:r>
            <a:r>
              <a:rPr lang="it-IT" altLang="it-IT" sz="2000" cap="none" dirty="0">
                <a:solidFill>
                  <a:srgbClr val="71685F">
                    <a:lumMod val="60000"/>
                    <a:lumOff val="40000"/>
                  </a:srgbClr>
                </a:solidFill>
              </a:rPr>
              <a:t> per livello di sofferenza</a:t>
            </a:r>
          </a:p>
        </p:txBody>
      </p:sp>
      <p:sp>
        <p:nvSpPr>
          <p:cNvPr id="8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A15CBA-07D7-4EF9-8939-522816963424}" type="slidenum">
              <a:rPr lang="it-IT">
                <a:latin typeface="Calibri" panose="020F0502020204030204" pitchFamily="34" charset="0"/>
              </a:rPr>
              <a:pPr>
                <a:defRPr/>
              </a:pPr>
              <a:t>20</a:t>
            </a:fld>
            <a:endParaRPr lang="it-IT" dirty="0">
              <a:latin typeface="Calibri" panose="020F0502020204030204" pitchFamily="34" charset="0"/>
            </a:endParaRPr>
          </a:p>
        </p:txBody>
      </p:sp>
      <p:sp>
        <p:nvSpPr>
          <p:cNvPr id="32" name="Titolo 1"/>
          <p:cNvSpPr txBox="1">
            <a:spLocks/>
          </p:cNvSpPr>
          <p:nvPr/>
        </p:nvSpPr>
        <p:spPr>
          <a:xfrm>
            <a:off x="9123363" y="1190625"/>
            <a:ext cx="2720975" cy="4316413"/>
          </a:xfrm>
          <a:prstGeom prst="rect">
            <a:avLst/>
          </a:prstGeom>
          <a:solidFill>
            <a:schemeClr val="tx2">
              <a:alpha val="10000"/>
            </a:schemeClr>
          </a:solidFill>
        </p:spPr>
        <p:txBody>
          <a:bodyPr lIns="90000" tIns="90000" rIns="90000" bIns="90000" anchor="ctr">
            <a:normAutofit fontScale="97500"/>
          </a:bodyPr>
          <a:lstStyle>
            <a:defPPr>
              <a:defRPr lang="it-IT"/>
            </a:defPPr>
            <a:lvl1pPr marL="90000">
              <a:lnSpc>
                <a:spcPct val="120000"/>
              </a:lnSpc>
              <a:spcBef>
                <a:spcPts val="0"/>
              </a:spcBef>
              <a:buNone/>
              <a:defRPr b="0" cap="none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it-IT" sz="1400" dirty="0">
                <a:latin typeface="Calibri" panose="020F0502020204030204" pitchFamily="34" charset="0"/>
              </a:rPr>
              <a:t>Chi soffre più frequentemente di allergie respiratorie indica mediamente più sintomi di chi soffre di una forma leggera e in particolare patisce ancora di più per starnuti, gocciolamento nasale e spossatezza.</a:t>
            </a:r>
          </a:p>
        </p:txBody>
      </p:sp>
      <p:graphicFrame>
        <p:nvGraphicFramePr>
          <p:cNvPr id="11" name="Grafico 10"/>
          <p:cNvGraphicFramePr/>
          <p:nvPr>
            <p:extLst>
              <p:ext uri="{D42A27DB-BD31-4B8C-83A1-F6EECF244321}">
                <p14:modId xmlns:p14="http://schemas.microsoft.com/office/powerpoint/2010/main" val="1776918427"/>
              </p:ext>
            </p:extLst>
          </p:nvPr>
        </p:nvGraphicFramePr>
        <p:xfrm>
          <a:off x="787400" y="1115443"/>
          <a:ext cx="8186299" cy="45551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Rettangolo arrotondato 11"/>
          <p:cNvSpPr/>
          <p:nvPr/>
        </p:nvSpPr>
        <p:spPr bwMode="auto">
          <a:xfrm>
            <a:off x="891072" y="1319502"/>
            <a:ext cx="1999585" cy="288000"/>
          </a:xfrm>
          <a:prstGeom prst="roundRect">
            <a:avLst/>
          </a:prstGeom>
          <a:solidFill>
            <a:srgbClr val="1E4190">
              <a:alpha val="0"/>
            </a:srgbClr>
          </a:solidFill>
          <a:ln w="28575" cap="flat" cmpd="sng" algn="ctr">
            <a:solidFill>
              <a:srgbClr val="FF993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it-IT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3" name="Rectangle 4"/>
          <p:cNvSpPr>
            <a:spLocks noChangeArrowheads="1"/>
          </p:cNvSpPr>
          <p:nvPr/>
        </p:nvSpPr>
        <p:spPr bwMode="auto">
          <a:xfrm>
            <a:off x="787400" y="5672138"/>
            <a:ext cx="8143875" cy="485775"/>
          </a:xfrm>
          <a:prstGeom prst="rect">
            <a:avLst/>
          </a:prstGeom>
          <a:solidFill>
            <a:schemeClr val="tx2">
              <a:alpha val="10000"/>
            </a:schemeClr>
          </a:solidFill>
        </p:spPr>
        <p:txBody>
          <a:bodyPr lIns="72000" tIns="36000" rIns="72000" bIns="36000" anchor="ctr">
            <a:normAutofit fontScale="97500"/>
          </a:bodyPr>
          <a:lstStyle/>
          <a:p>
            <a:pPr marL="82550" algn="ctr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200" i="1" dirty="0">
                <a:latin typeface="Calibri" panose="020F0502020204030204" pitchFamily="34" charset="0"/>
                <a:cs typeface="+mn-cs"/>
              </a:rPr>
              <a:t>Quali sono secondo te i tre sintomi più fastidiosi per chi soffre di allergia respiratoria?</a:t>
            </a:r>
          </a:p>
          <a:p>
            <a:pPr marL="82550" algn="ctr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100" i="1" dirty="0">
                <a:latin typeface="Calibri" panose="020F0502020204030204" pitchFamily="34" charset="0"/>
                <a:cs typeface="+mn-cs"/>
              </a:rPr>
              <a:t>[Indicane almeno uno e un massimo di tre, i tre per te più fastidiosi]</a:t>
            </a:r>
          </a:p>
        </p:txBody>
      </p:sp>
      <p:sp>
        <p:nvSpPr>
          <p:cNvPr id="15" name="Rectangle 5"/>
          <p:cNvSpPr>
            <a:spLocks noChangeArrowheads="1"/>
          </p:cNvSpPr>
          <p:nvPr/>
        </p:nvSpPr>
        <p:spPr bwMode="auto">
          <a:xfrm>
            <a:off x="9123363" y="5670550"/>
            <a:ext cx="2720975" cy="485775"/>
          </a:xfrm>
          <a:prstGeom prst="rect">
            <a:avLst/>
          </a:prstGeom>
          <a:solidFill>
            <a:schemeClr val="tx2">
              <a:alpha val="10000"/>
            </a:schemeClr>
          </a:solidFill>
        </p:spPr>
        <p:txBody>
          <a:bodyPr tIns="90000" bIns="90000" anchor="ctr">
            <a:normAutofit fontScale="75000" lnSpcReduction="20000"/>
          </a:bodyPr>
          <a:lstStyle/>
          <a:p>
            <a:pPr marL="82550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>
                <a:solidFill>
                  <a:schemeClr val="tx2"/>
                </a:solidFill>
                <a:latin typeface="Calibri" panose="020F0502020204030204" pitchFamily="34" charset="0"/>
                <a:cs typeface="+mn-cs"/>
              </a:rPr>
              <a:t>Base: totale campione, 1.008 casi</a:t>
            </a:r>
          </a:p>
        </p:txBody>
      </p:sp>
      <p:sp>
        <p:nvSpPr>
          <p:cNvPr id="10" name="Rettangolo arrotondato 9"/>
          <p:cNvSpPr/>
          <p:nvPr/>
        </p:nvSpPr>
        <p:spPr bwMode="auto">
          <a:xfrm>
            <a:off x="891070" y="5139625"/>
            <a:ext cx="1999585" cy="288000"/>
          </a:xfrm>
          <a:prstGeom prst="roundRect">
            <a:avLst/>
          </a:prstGeom>
          <a:solidFill>
            <a:srgbClr val="1E4190">
              <a:alpha val="0"/>
            </a:srgbClr>
          </a:solidFill>
          <a:ln w="28575" cap="flat" cmpd="sng" algn="ctr">
            <a:solidFill>
              <a:srgbClr val="FF993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it-IT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4" name="Rettangolo arrotondato 13"/>
          <p:cNvSpPr/>
          <p:nvPr/>
        </p:nvSpPr>
        <p:spPr bwMode="auto">
          <a:xfrm>
            <a:off x="891070" y="3713040"/>
            <a:ext cx="1999585" cy="288000"/>
          </a:xfrm>
          <a:prstGeom prst="roundRect">
            <a:avLst/>
          </a:prstGeom>
          <a:solidFill>
            <a:srgbClr val="1E4190">
              <a:alpha val="0"/>
            </a:srgbClr>
          </a:solidFill>
          <a:ln w="28575" cap="flat" cmpd="sng" algn="ctr">
            <a:solidFill>
              <a:srgbClr val="FF993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it-IT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95203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A15CBA-07D7-4EF9-8939-522816963424}" type="slidenum">
              <a:rPr lang="it-IT">
                <a:latin typeface="Calibri" panose="020F0502020204030204" pitchFamily="34" charset="0"/>
              </a:rPr>
              <a:pPr>
                <a:defRPr/>
              </a:pPr>
              <a:t>21</a:t>
            </a:fld>
            <a:endParaRPr lang="it-IT" dirty="0">
              <a:latin typeface="Calibri" panose="020F0502020204030204" pitchFamily="34" charset="0"/>
            </a:endParaRPr>
          </a:p>
        </p:txBody>
      </p:sp>
      <p:sp>
        <p:nvSpPr>
          <p:cNvPr id="32" name="Titolo 1"/>
          <p:cNvSpPr txBox="1">
            <a:spLocks/>
          </p:cNvSpPr>
          <p:nvPr/>
        </p:nvSpPr>
        <p:spPr>
          <a:xfrm>
            <a:off x="9123363" y="1190625"/>
            <a:ext cx="2720975" cy="4316413"/>
          </a:xfrm>
          <a:prstGeom prst="rect">
            <a:avLst/>
          </a:prstGeom>
          <a:solidFill>
            <a:schemeClr val="tx2">
              <a:alpha val="10000"/>
            </a:schemeClr>
          </a:solidFill>
        </p:spPr>
        <p:txBody>
          <a:bodyPr lIns="90000" tIns="90000" rIns="90000" bIns="90000" anchor="ctr">
            <a:normAutofit fontScale="97500"/>
          </a:bodyPr>
          <a:lstStyle>
            <a:defPPr>
              <a:defRPr lang="it-IT"/>
            </a:defPPr>
            <a:lvl1pPr marL="90000">
              <a:lnSpc>
                <a:spcPct val="120000"/>
              </a:lnSpc>
              <a:spcBef>
                <a:spcPts val="0"/>
              </a:spcBef>
              <a:buNone/>
              <a:defRPr b="0" cap="none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it-IT" sz="1400" dirty="0">
                <a:latin typeface="Calibri" panose="020F0502020204030204" pitchFamily="34" charset="0"/>
              </a:rPr>
              <a:t>Gli starnuti e il prurito agli occhi/ occhi lucidi sono i due sintomi più comuni sia tra gli uomini che tra le donne. Seguono per le donne prurito nasale/ lacrimazione e per gli uomini gocciolamento nasale.</a:t>
            </a:r>
          </a:p>
        </p:txBody>
      </p:sp>
      <p:graphicFrame>
        <p:nvGraphicFramePr>
          <p:cNvPr id="11" name="Grafico 10"/>
          <p:cNvGraphicFramePr/>
          <p:nvPr>
            <p:extLst>
              <p:ext uri="{D42A27DB-BD31-4B8C-83A1-F6EECF244321}">
                <p14:modId xmlns:p14="http://schemas.microsoft.com/office/powerpoint/2010/main" val="3587582861"/>
              </p:ext>
            </p:extLst>
          </p:nvPr>
        </p:nvGraphicFramePr>
        <p:xfrm>
          <a:off x="787400" y="1082564"/>
          <a:ext cx="8186300" cy="45895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cap="none" dirty="0"/>
              <a:t>Sintomi</a:t>
            </a:r>
            <a:br>
              <a:rPr lang="it-IT" altLang="it-IT" cap="small" dirty="0">
                <a:solidFill>
                  <a:srgbClr val="71685F"/>
                </a:solidFill>
                <a:latin typeface="Calibri" panose="020F0502020204030204" pitchFamily="34" charset="0"/>
              </a:rPr>
            </a:br>
            <a:r>
              <a:rPr lang="it-IT" altLang="it-IT" sz="2000" cap="none" dirty="0">
                <a:solidFill>
                  <a:srgbClr val="71685F">
                    <a:lumMod val="60000"/>
                    <a:lumOff val="40000"/>
                  </a:srgbClr>
                </a:solidFill>
              </a:rPr>
              <a:t>I tre più fastidiosi – </a:t>
            </a:r>
            <a:r>
              <a:rPr lang="it-IT" altLang="it-IT" sz="2000" cap="none" dirty="0" err="1">
                <a:solidFill>
                  <a:srgbClr val="71685F">
                    <a:lumMod val="60000"/>
                    <a:lumOff val="40000"/>
                  </a:srgbClr>
                </a:solidFill>
              </a:rPr>
              <a:t>Cfr</a:t>
            </a:r>
            <a:r>
              <a:rPr lang="it-IT" altLang="it-IT" sz="2000" cap="none" dirty="0">
                <a:solidFill>
                  <a:srgbClr val="71685F">
                    <a:lumMod val="60000"/>
                    <a:lumOff val="40000"/>
                  </a:srgbClr>
                </a:solidFill>
              </a:rPr>
              <a:t> per sesso</a:t>
            </a:r>
            <a:endParaRPr lang="it-IT" sz="2000" dirty="0"/>
          </a:p>
        </p:txBody>
      </p:sp>
      <p:sp>
        <p:nvSpPr>
          <p:cNvPr id="24" name="Rectangle 4"/>
          <p:cNvSpPr>
            <a:spLocks noChangeArrowheads="1"/>
          </p:cNvSpPr>
          <p:nvPr/>
        </p:nvSpPr>
        <p:spPr bwMode="auto">
          <a:xfrm>
            <a:off x="787400" y="5672138"/>
            <a:ext cx="8143875" cy="485775"/>
          </a:xfrm>
          <a:prstGeom prst="rect">
            <a:avLst/>
          </a:prstGeom>
          <a:solidFill>
            <a:schemeClr val="tx2">
              <a:alpha val="10000"/>
            </a:schemeClr>
          </a:solidFill>
        </p:spPr>
        <p:txBody>
          <a:bodyPr lIns="72000" tIns="36000" rIns="72000" bIns="36000" anchor="ctr">
            <a:normAutofit fontScale="97500"/>
          </a:bodyPr>
          <a:lstStyle/>
          <a:p>
            <a:pPr marL="82550" algn="ctr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200" i="1" dirty="0">
                <a:latin typeface="Calibri" panose="020F0502020204030204" pitchFamily="34" charset="0"/>
                <a:cs typeface="+mn-cs"/>
              </a:rPr>
              <a:t>Quali sono secondo te i tre sintomi più fastidiosi per chi soffre di allergia respiratoria?</a:t>
            </a:r>
          </a:p>
          <a:p>
            <a:pPr marL="82550" algn="ctr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100" i="1" dirty="0">
                <a:latin typeface="Calibri" panose="020F0502020204030204" pitchFamily="34" charset="0"/>
                <a:cs typeface="+mn-cs"/>
              </a:rPr>
              <a:t>[Indicane almeno uno e un massimo di tre, i tre per te più fastidiosi]</a:t>
            </a:r>
          </a:p>
        </p:txBody>
      </p:sp>
      <p:sp>
        <p:nvSpPr>
          <p:cNvPr id="25" name="Rectangle 5"/>
          <p:cNvSpPr>
            <a:spLocks noChangeArrowheads="1"/>
          </p:cNvSpPr>
          <p:nvPr/>
        </p:nvSpPr>
        <p:spPr bwMode="auto">
          <a:xfrm>
            <a:off x="9123363" y="5670550"/>
            <a:ext cx="2720975" cy="485775"/>
          </a:xfrm>
          <a:prstGeom prst="rect">
            <a:avLst/>
          </a:prstGeom>
          <a:solidFill>
            <a:schemeClr val="tx2">
              <a:alpha val="10000"/>
            </a:schemeClr>
          </a:solidFill>
        </p:spPr>
        <p:txBody>
          <a:bodyPr tIns="90000" bIns="90000" anchor="ctr">
            <a:normAutofit fontScale="75000" lnSpcReduction="20000"/>
          </a:bodyPr>
          <a:lstStyle/>
          <a:p>
            <a:pPr marL="82550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>
                <a:solidFill>
                  <a:schemeClr val="tx2"/>
                </a:solidFill>
                <a:latin typeface="Calibri" panose="020F0502020204030204" pitchFamily="34" charset="0"/>
                <a:cs typeface="+mn-cs"/>
              </a:rPr>
              <a:t>Base: totale campione, 1.008 casi</a:t>
            </a:r>
          </a:p>
        </p:txBody>
      </p:sp>
      <p:sp>
        <p:nvSpPr>
          <p:cNvPr id="10" name="Rettangolo arrotondato 9"/>
          <p:cNvSpPr/>
          <p:nvPr/>
        </p:nvSpPr>
        <p:spPr bwMode="auto">
          <a:xfrm>
            <a:off x="685796" y="3180678"/>
            <a:ext cx="2204857" cy="334993"/>
          </a:xfrm>
          <a:prstGeom prst="roundRect">
            <a:avLst/>
          </a:prstGeom>
          <a:solidFill>
            <a:srgbClr val="1E4190">
              <a:alpha val="0"/>
            </a:srgbClr>
          </a:solidFill>
          <a:ln w="28575" cap="flat" cmpd="sng" algn="ctr">
            <a:solidFill>
              <a:schemeClr val="accent3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it-IT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3" name="Rettangolo arrotondato 9">
            <a:extLst>
              <a:ext uri="{FF2B5EF4-FFF2-40B4-BE49-F238E27FC236}">
                <a16:creationId xmlns:a16="http://schemas.microsoft.com/office/drawing/2014/main" id="{FCB66654-7401-4B23-A7A2-44973FF30910}"/>
              </a:ext>
            </a:extLst>
          </p:cNvPr>
          <p:cNvSpPr/>
          <p:nvPr/>
        </p:nvSpPr>
        <p:spPr bwMode="auto">
          <a:xfrm>
            <a:off x="674692" y="5058934"/>
            <a:ext cx="2204857" cy="334993"/>
          </a:xfrm>
          <a:prstGeom prst="roundRect">
            <a:avLst/>
          </a:prstGeom>
          <a:solidFill>
            <a:srgbClr val="1E4190">
              <a:alpha val="0"/>
            </a:srgbClr>
          </a:solidFill>
          <a:ln w="28575" cap="flat" cmpd="sng" algn="ctr">
            <a:solidFill>
              <a:schemeClr val="accent3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it-IT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4" name="Rettangolo arrotondato 9">
            <a:extLst>
              <a:ext uri="{FF2B5EF4-FFF2-40B4-BE49-F238E27FC236}">
                <a16:creationId xmlns:a16="http://schemas.microsoft.com/office/drawing/2014/main" id="{8B213A7C-C7A5-4F78-AFF5-183952820FF1}"/>
              </a:ext>
            </a:extLst>
          </p:cNvPr>
          <p:cNvSpPr/>
          <p:nvPr/>
        </p:nvSpPr>
        <p:spPr bwMode="auto">
          <a:xfrm>
            <a:off x="669645" y="3812477"/>
            <a:ext cx="2204857" cy="334993"/>
          </a:xfrm>
          <a:prstGeom prst="roundRect">
            <a:avLst/>
          </a:prstGeom>
          <a:solidFill>
            <a:srgbClr val="1E4190">
              <a:alpha val="0"/>
            </a:srgbClr>
          </a:solidFill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it-IT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0521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olo 1"/>
          <p:cNvSpPr>
            <a:spLocks noGrp="1"/>
          </p:cNvSpPr>
          <p:nvPr>
            <p:ph type="title"/>
          </p:nvPr>
        </p:nvSpPr>
        <p:spPr bwMode="auto"/>
        <p:txBody>
          <a:bodyPr numCol="1" anchorCtr="0" compatLnSpc="1">
            <a:prstTxWarp prst="textNoShape">
              <a:avLst/>
            </a:prstTxWarp>
          </a:bodyPr>
          <a:lstStyle/>
          <a:p>
            <a:r>
              <a:rPr lang="it-IT" altLang="it-IT" cap="none" dirty="0"/>
              <a:t>Rimedi</a:t>
            </a:r>
            <a:br>
              <a:rPr lang="it-IT" altLang="it-IT" cap="none" dirty="0"/>
            </a:br>
            <a:r>
              <a:rPr lang="it-IT" altLang="it-IT" sz="2000" cap="none" dirty="0">
                <a:solidFill>
                  <a:srgbClr val="71685F">
                    <a:lumMod val="60000"/>
                    <a:lumOff val="40000"/>
                  </a:srgbClr>
                </a:solidFill>
              </a:rPr>
              <a:t>Ranking dei due più utilizzati</a:t>
            </a:r>
          </a:p>
        </p:txBody>
      </p:sp>
      <p:sp>
        <p:nvSpPr>
          <p:cNvPr id="8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A15CBA-07D7-4EF9-8939-522816963424}" type="slidenum">
              <a:rPr lang="it-IT">
                <a:latin typeface="Calibri" panose="020F0502020204030204" pitchFamily="34" charset="0"/>
              </a:rPr>
              <a:pPr>
                <a:defRPr/>
              </a:pPr>
              <a:t>22</a:t>
            </a:fld>
            <a:endParaRPr lang="it-IT" dirty="0">
              <a:latin typeface="Calibri" panose="020F0502020204030204" pitchFamily="34" charset="0"/>
            </a:endParaRPr>
          </a:p>
        </p:txBody>
      </p:sp>
      <p:sp>
        <p:nvSpPr>
          <p:cNvPr id="32" name="Titolo 1"/>
          <p:cNvSpPr txBox="1">
            <a:spLocks/>
          </p:cNvSpPr>
          <p:nvPr/>
        </p:nvSpPr>
        <p:spPr>
          <a:xfrm>
            <a:off x="9123363" y="1190625"/>
            <a:ext cx="2720975" cy="4316413"/>
          </a:xfrm>
          <a:prstGeom prst="rect">
            <a:avLst/>
          </a:prstGeom>
          <a:solidFill>
            <a:schemeClr val="tx2">
              <a:alpha val="10000"/>
            </a:schemeClr>
          </a:solidFill>
        </p:spPr>
        <p:txBody>
          <a:bodyPr lIns="90000" tIns="90000" rIns="90000" bIns="90000" anchor="ctr">
            <a:normAutofit fontScale="90000" lnSpcReduction="20000"/>
          </a:bodyPr>
          <a:lstStyle>
            <a:defPPr>
              <a:defRPr lang="it-IT"/>
            </a:defPPr>
            <a:lvl1pPr marL="90000">
              <a:lnSpc>
                <a:spcPct val="120000"/>
              </a:lnSpc>
              <a:spcBef>
                <a:spcPts val="0"/>
              </a:spcBef>
              <a:buNone/>
              <a:defRPr b="0" cap="none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75750" indent="-285750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it-IT" sz="1400" dirty="0">
                <a:latin typeface="Calibri" panose="020F0502020204030204" pitchFamily="34" charset="0"/>
              </a:rPr>
              <a:t>I farmaci sono il rimedio più utilizzato: il 42% di chi soffre di allergie respiratorie si cura con farmaci da banco senza chiedere consiglio al medico/ farmacista mentre il 30% chiede prima consiglio. </a:t>
            </a:r>
          </a:p>
          <a:p>
            <a:pPr marL="375750" indent="-285750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it-IT" sz="1400" dirty="0">
                <a:latin typeface="Calibri" panose="020F0502020204030204" pitchFamily="34" charset="0"/>
              </a:rPr>
              <a:t>Il 16,9% prende prodotti omeopatici o da erboristeria</a:t>
            </a:r>
          </a:p>
          <a:p>
            <a:pPr marL="375750" indent="-285750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it-IT" sz="1400" dirty="0">
                <a:latin typeface="Calibri" panose="020F0502020204030204" pitchFamily="34" charset="0"/>
              </a:rPr>
              <a:t>Il 10,2% si fa prescrivere i cortisonici</a:t>
            </a:r>
          </a:p>
          <a:p>
            <a:pPr marL="375750" indent="-285750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it-IT" sz="1400" dirty="0">
                <a:latin typeface="Calibri" panose="020F0502020204030204" pitchFamily="34" charset="0"/>
              </a:rPr>
              <a:t>C’è una quota significativa di rispondenti (15%) che dichiara di non fare nulla e aspettare che i sintomi si attenuino da soli.</a:t>
            </a:r>
          </a:p>
          <a:p>
            <a:pPr marL="375750" indent="-285750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it-IT" sz="1400" dirty="0">
                <a:latin typeface="Calibri" panose="020F0502020204030204" pitchFamily="34" charset="0"/>
              </a:rPr>
              <a:t>Solo il 5,1% fa ricorso al vaccino</a:t>
            </a:r>
          </a:p>
          <a:p>
            <a:pPr marL="375750" indent="-285750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it-IT" sz="1400" dirty="0">
                <a:latin typeface="Calibri" panose="020F0502020204030204" pitchFamily="34" charset="0"/>
              </a:rPr>
              <a:t>Non si fa cenno a rimedi casalinghi contro le allergie respiratorie.</a:t>
            </a:r>
          </a:p>
        </p:txBody>
      </p:sp>
      <p:graphicFrame>
        <p:nvGraphicFramePr>
          <p:cNvPr id="11" name="Grafico 10"/>
          <p:cNvGraphicFramePr/>
          <p:nvPr>
            <p:extLst>
              <p:ext uri="{D42A27DB-BD31-4B8C-83A1-F6EECF244321}">
                <p14:modId xmlns:p14="http://schemas.microsoft.com/office/powerpoint/2010/main" val="1141958163"/>
              </p:ext>
            </p:extLst>
          </p:nvPr>
        </p:nvGraphicFramePr>
        <p:xfrm>
          <a:off x="787400" y="1082564"/>
          <a:ext cx="8186300" cy="45895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Rectangle 4"/>
          <p:cNvSpPr>
            <a:spLocks noChangeArrowheads="1"/>
          </p:cNvSpPr>
          <p:nvPr/>
        </p:nvSpPr>
        <p:spPr bwMode="auto">
          <a:xfrm>
            <a:off x="787400" y="5672138"/>
            <a:ext cx="8143875" cy="485775"/>
          </a:xfrm>
          <a:prstGeom prst="rect">
            <a:avLst/>
          </a:prstGeom>
          <a:solidFill>
            <a:schemeClr val="tx2">
              <a:alpha val="10000"/>
            </a:schemeClr>
          </a:solidFill>
        </p:spPr>
        <p:txBody>
          <a:bodyPr lIns="72000" tIns="36000" rIns="72000" bIns="36000" anchor="ctr">
            <a:normAutofit fontScale="97500"/>
          </a:bodyPr>
          <a:lstStyle/>
          <a:p>
            <a:pPr marL="82550" algn="ctr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200" i="1" dirty="0">
                <a:latin typeface="Calibri" panose="020F0502020204030204" pitchFamily="34" charset="0"/>
                <a:cs typeface="+mn-cs"/>
              </a:rPr>
              <a:t>Cosa fai, di solito, per combattere i sintomi delle allergie respiratorie? Quali sono i due metodi che consideri più efficaci?</a:t>
            </a:r>
          </a:p>
          <a:p>
            <a:pPr marL="82550" algn="ctr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100" i="1" dirty="0">
                <a:latin typeface="Calibri" panose="020F0502020204030204" pitchFamily="34" charset="0"/>
                <a:cs typeface="+mn-cs"/>
              </a:rPr>
              <a:t>[Indicane almeno uno e un massimo di due, i due per te più efficaci]</a:t>
            </a:r>
          </a:p>
        </p:txBody>
      </p:sp>
      <p:sp>
        <p:nvSpPr>
          <p:cNvPr id="10" name="Rectangle 5">
            <a:extLst>
              <a:ext uri="{FF2B5EF4-FFF2-40B4-BE49-F238E27FC236}">
                <a16:creationId xmlns:a16="http://schemas.microsoft.com/office/drawing/2014/main" id="{666B797D-5E73-4755-A978-AF45429D2E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23363" y="5670550"/>
            <a:ext cx="2720975" cy="485775"/>
          </a:xfrm>
          <a:prstGeom prst="rect">
            <a:avLst/>
          </a:prstGeom>
          <a:solidFill>
            <a:schemeClr val="tx2">
              <a:alpha val="10000"/>
            </a:schemeClr>
          </a:solidFill>
        </p:spPr>
        <p:txBody>
          <a:bodyPr tIns="90000" bIns="90000" anchor="ctr">
            <a:normAutofit fontScale="60000" lnSpcReduction="20000"/>
          </a:bodyPr>
          <a:lstStyle/>
          <a:p>
            <a:pPr marL="82550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>
                <a:solidFill>
                  <a:schemeClr val="tx2"/>
                </a:solidFill>
                <a:latin typeface="Calibri" panose="020F0502020204030204" pitchFamily="34" charset="0"/>
                <a:cs typeface="+mn-cs"/>
              </a:rPr>
              <a:t>Base: rispondenti che soffrono in prima persona di allergie, 359 casi</a:t>
            </a:r>
          </a:p>
        </p:txBody>
      </p:sp>
    </p:spTree>
    <p:extLst>
      <p:ext uri="{BB962C8B-B14F-4D97-AF65-F5344CB8AC3E}">
        <p14:creationId xmlns:p14="http://schemas.microsoft.com/office/powerpoint/2010/main" val="5281673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cap="none" dirty="0"/>
              <a:t>Rimedi</a:t>
            </a:r>
            <a:br>
              <a:rPr lang="it-IT" altLang="it-IT" cap="none" dirty="0"/>
            </a:br>
            <a:r>
              <a:rPr lang="it-IT" altLang="it-IT" sz="2000" cap="none" dirty="0">
                <a:solidFill>
                  <a:srgbClr val="71685F">
                    <a:lumMod val="60000"/>
                    <a:lumOff val="40000"/>
                  </a:srgbClr>
                </a:solidFill>
              </a:rPr>
              <a:t>Ranking dei due più utilizzati - Trend</a:t>
            </a:r>
            <a:endParaRPr lang="it-IT" sz="2000" cap="none" dirty="0">
              <a:solidFill>
                <a:srgbClr val="71685F">
                  <a:lumMod val="60000"/>
                  <a:lumOff val="40000"/>
                </a:srgbClr>
              </a:solidFill>
            </a:endParaRPr>
          </a:p>
        </p:txBody>
      </p:sp>
      <p:sp>
        <p:nvSpPr>
          <p:cNvPr id="16" name="Titolo 1"/>
          <p:cNvSpPr txBox="1">
            <a:spLocks/>
          </p:cNvSpPr>
          <p:nvPr/>
        </p:nvSpPr>
        <p:spPr>
          <a:xfrm>
            <a:off x="9123363" y="1190625"/>
            <a:ext cx="2720975" cy="4316413"/>
          </a:xfrm>
          <a:prstGeom prst="rect">
            <a:avLst/>
          </a:prstGeom>
          <a:solidFill>
            <a:schemeClr val="tx2">
              <a:alpha val="10000"/>
            </a:schemeClr>
          </a:solidFill>
        </p:spPr>
        <p:txBody>
          <a:bodyPr lIns="90000" tIns="90000" rIns="90000" bIns="90000" anchor="ctr">
            <a:normAutofit fontScale="97500"/>
          </a:bodyPr>
          <a:lstStyle>
            <a:defPPr>
              <a:defRPr lang="it-IT"/>
            </a:defPPr>
            <a:lvl1pPr marL="90000">
              <a:lnSpc>
                <a:spcPct val="120000"/>
              </a:lnSpc>
              <a:spcBef>
                <a:spcPts val="0"/>
              </a:spcBef>
              <a:buNone/>
              <a:defRPr b="0" cap="none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90000" marR="0" lvl="0" indent="0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+mj-cs"/>
              </a:rPr>
              <a:t>Dal 2014 ad oggi </a:t>
            </a:r>
            <a:r>
              <a:rPr kumimoji="0" lang="it-IT" sz="14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+mj-cs"/>
              </a:rPr>
              <a:t>è aumentata la quota di allergici che</a:t>
            </a:r>
            <a:r>
              <a:rPr kumimoji="0" lang="it-IT" sz="1400" b="1" i="0" u="none" strike="noStrike" kern="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+mj-cs"/>
              </a:rPr>
              <a:t> combattono i sintomi</a:t>
            </a:r>
            <a:r>
              <a:rPr kumimoji="0" lang="it-IT" sz="1400" b="0" i="0" u="none" strike="noStrike" kern="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+mj-cs"/>
              </a:rPr>
              <a:t> delle allergie respiratorie: in primis utilizzando farmaci da automedicazione ma anche tramite farmaci consigliati dal medico/ farmacista e prodotti naturali.</a:t>
            </a:r>
          </a:p>
          <a:p>
            <a:pPr marL="90000" marR="0" lvl="0" indent="0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400" kern="0" baseline="0" dirty="0">
                <a:latin typeface="Calibri" panose="020F0502020204030204" pitchFamily="34" charset="0"/>
              </a:rPr>
              <a:t>L’abitudine a vaccinarsi non si è diffusa </a:t>
            </a:r>
            <a:r>
              <a:rPr lang="it-IT" sz="1400" kern="0" dirty="0">
                <a:latin typeface="Calibri" panose="020F0502020204030204" pitchFamily="34" charset="0"/>
              </a:rPr>
              <a:t>e l’utilizzo di cortisonici sembra un comportamento sempre meno diffuso.</a:t>
            </a:r>
            <a:endParaRPr kumimoji="0" lang="it-IT" sz="1400" b="0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alibri" panose="020F0502020204030204" pitchFamily="34" charset="0"/>
              <a:ea typeface="+mj-ea"/>
              <a:cs typeface="+mj-cs"/>
            </a:endParaRPr>
          </a:p>
        </p:txBody>
      </p:sp>
      <p:sp>
        <p:nvSpPr>
          <p:cNvPr id="10" name="Rectangle 5"/>
          <p:cNvSpPr>
            <a:spLocks noChangeArrowheads="1"/>
          </p:cNvSpPr>
          <p:nvPr/>
        </p:nvSpPr>
        <p:spPr bwMode="auto">
          <a:xfrm>
            <a:off x="9123363" y="5670550"/>
            <a:ext cx="2720975" cy="485775"/>
          </a:xfrm>
          <a:prstGeom prst="rect">
            <a:avLst/>
          </a:prstGeom>
          <a:solidFill>
            <a:schemeClr val="tx2">
              <a:alpha val="10000"/>
            </a:schemeClr>
          </a:solidFill>
        </p:spPr>
        <p:txBody>
          <a:bodyPr tIns="90000" bIns="90000" anchor="ctr">
            <a:normAutofit fontScale="60000" lnSpcReduction="20000"/>
          </a:bodyPr>
          <a:lstStyle/>
          <a:p>
            <a:pPr marL="82550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>
                <a:solidFill>
                  <a:schemeClr val="tx2"/>
                </a:solidFill>
                <a:latin typeface="Calibri" panose="020F0502020204030204" pitchFamily="34" charset="0"/>
                <a:cs typeface="+mn-cs"/>
              </a:rPr>
              <a:t>Base: rispondenti che soffrono di allergie 2014 e 2020.</a:t>
            </a:r>
          </a:p>
        </p:txBody>
      </p:sp>
      <p:graphicFrame>
        <p:nvGraphicFramePr>
          <p:cNvPr id="9" name="Segnaposto grafico 2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68308539"/>
              </p:ext>
            </p:extLst>
          </p:nvPr>
        </p:nvGraphicFramePr>
        <p:xfrm>
          <a:off x="539751" y="1190624"/>
          <a:ext cx="8391524" cy="43164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787400" y="5672138"/>
            <a:ext cx="8143875" cy="485775"/>
          </a:xfrm>
          <a:prstGeom prst="rect">
            <a:avLst/>
          </a:prstGeom>
          <a:solidFill>
            <a:schemeClr val="tx2">
              <a:alpha val="10000"/>
            </a:schemeClr>
          </a:solidFill>
        </p:spPr>
        <p:txBody>
          <a:bodyPr lIns="72000" tIns="36000" rIns="72000" bIns="36000" anchor="ctr">
            <a:normAutofit fontScale="97500"/>
          </a:bodyPr>
          <a:lstStyle/>
          <a:p>
            <a:pPr marL="82550" algn="ctr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200" i="1" dirty="0">
                <a:latin typeface="Calibri" panose="020F0502020204030204" pitchFamily="34" charset="0"/>
                <a:cs typeface="+mn-cs"/>
              </a:rPr>
              <a:t>Cosa fai, di solito, per combattere i sintomi delle allergie respiratorie? Quali sono i due metodi che consideri più efficaci?</a:t>
            </a:r>
          </a:p>
          <a:p>
            <a:pPr marL="82550" algn="ctr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100" i="1" dirty="0">
                <a:latin typeface="Calibri" panose="020F0502020204030204" pitchFamily="34" charset="0"/>
                <a:cs typeface="+mn-cs"/>
              </a:rPr>
              <a:t>[Indicane almeno uno e un massimo di due, i due per te più efficaci]</a:t>
            </a:r>
          </a:p>
        </p:txBody>
      </p:sp>
    </p:spTree>
    <p:extLst>
      <p:ext uri="{BB962C8B-B14F-4D97-AF65-F5344CB8AC3E}">
        <p14:creationId xmlns:p14="http://schemas.microsoft.com/office/powerpoint/2010/main" val="11232684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olo 1"/>
          <p:cNvSpPr>
            <a:spLocks noGrp="1"/>
          </p:cNvSpPr>
          <p:nvPr>
            <p:ph type="title"/>
          </p:nvPr>
        </p:nvSpPr>
        <p:spPr bwMode="auto"/>
        <p:txBody>
          <a:bodyPr numCol="1" anchorCtr="0" compatLnSpc="1">
            <a:prstTxWarp prst="textNoShape">
              <a:avLst/>
            </a:prstTxWarp>
          </a:bodyPr>
          <a:lstStyle/>
          <a:p>
            <a:r>
              <a:rPr lang="it-IT" altLang="it-IT" cap="none" dirty="0"/>
              <a:t>Rimedi</a:t>
            </a:r>
            <a:br>
              <a:rPr lang="it-IT" altLang="it-IT" cap="none" dirty="0"/>
            </a:br>
            <a:r>
              <a:rPr lang="it-IT" altLang="it-IT" sz="2000" cap="none" dirty="0">
                <a:solidFill>
                  <a:srgbClr val="71685F">
                    <a:lumMod val="60000"/>
                    <a:lumOff val="40000"/>
                  </a:srgbClr>
                </a:solidFill>
              </a:rPr>
              <a:t>Ranking dei due più utilizzati – </a:t>
            </a:r>
            <a:r>
              <a:rPr lang="it-IT" altLang="it-IT" sz="2000" cap="none" dirty="0" err="1">
                <a:solidFill>
                  <a:srgbClr val="71685F">
                    <a:lumMod val="60000"/>
                    <a:lumOff val="40000"/>
                  </a:srgbClr>
                </a:solidFill>
              </a:rPr>
              <a:t>Cfr</a:t>
            </a:r>
            <a:r>
              <a:rPr lang="it-IT" altLang="it-IT" sz="2000" cap="none" dirty="0">
                <a:solidFill>
                  <a:srgbClr val="71685F">
                    <a:lumMod val="60000"/>
                    <a:lumOff val="40000"/>
                  </a:srgbClr>
                </a:solidFill>
              </a:rPr>
              <a:t> per livello di sofferenza</a:t>
            </a:r>
          </a:p>
        </p:txBody>
      </p:sp>
      <p:sp>
        <p:nvSpPr>
          <p:cNvPr id="8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A15CBA-07D7-4EF9-8939-522816963424}" type="slidenum">
              <a:rPr lang="it-IT">
                <a:latin typeface="Calibri" panose="020F0502020204030204" pitchFamily="34" charset="0"/>
              </a:rPr>
              <a:pPr>
                <a:defRPr/>
              </a:pPr>
              <a:t>24</a:t>
            </a:fld>
            <a:endParaRPr lang="it-IT" dirty="0">
              <a:latin typeface="Calibri" panose="020F0502020204030204" pitchFamily="34" charset="0"/>
            </a:endParaRPr>
          </a:p>
        </p:txBody>
      </p:sp>
      <p:sp>
        <p:nvSpPr>
          <p:cNvPr id="32" name="Titolo 1"/>
          <p:cNvSpPr txBox="1">
            <a:spLocks/>
          </p:cNvSpPr>
          <p:nvPr/>
        </p:nvSpPr>
        <p:spPr>
          <a:xfrm>
            <a:off x="9123363" y="1190625"/>
            <a:ext cx="2720975" cy="4316413"/>
          </a:xfrm>
          <a:prstGeom prst="rect">
            <a:avLst/>
          </a:prstGeom>
          <a:solidFill>
            <a:schemeClr val="tx2">
              <a:alpha val="10000"/>
            </a:schemeClr>
          </a:solidFill>
        </p:spPr>
        <p:txBody>
          <a:bodyPr lIns="90000" tIns="90000" rIns="90000" bIns="90000" anchor="ctr">
            <a:normAutofit fontScale="97500"/>
          </a:bodyPr>
          <a:lstStyle>
            <a:defPPr>
              <a:defRPr lang="it-IT"/>
            </a:defPPr>
            <a:lvl1pPr marL="90000">
              <a:lnSpc>
                <a:spcPct val="120000"/>
              </a:lnSpc>
              <a:spcBef>
                <a:spcPts val="0"/>
              </a:spcBef>
              <a:buNone/>
              <a:defRPr b="0" cap="none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it-IT" sz="1400" dirty="0">
                <a:latin typeface="Calibri" panose="020F0502020204030204" pitchFamily="34" charset="0"/>
              </a:rPr>
              <a:t>Chi soffre molto di allergie respiratorie fa ricorso più spesso all’automedicazione facendo affidamento alla propria esperienza personale.</a:t>
            </a:r>
          </a:p>
          <a:p>
            <a:pPr fontAlgn="auto">
              <a:spcAft>
                <a:spcPts val="0"/>
              </a:spcAft>
              <a:defRPr/>
            </a:pPr>
            <a:r>
              <a:rPr lang="it-IT" sz="1400" dirty="0">
                <a:latin typeface="Calibri" panose="020F0502020204030204" pitchFamily="34" charset="0"/>
              </a:rPr>
              <a:t>Chi soffre meno invece chiede più spesso il parere del medico e/o del farmacista.</a:t>
            </a:r>
            <a:endParaRPr lang="it-IT" sz="1400" b="1" dirty="0">
              <a:latin typeface="Calibri" panose="020F0502020204030204" pitchFamily="34" charset="0"/>
            </a:endParaRPr>
          </a:p>
        </p:txBody>
      </p:sp>
      <p:graphicFrame>
        <p:nvGraphicFramePr>
          <p:cNvPr id="21" name="Grafico 20"/>
          <p:cNvGraphicFramePr/>
          <p:nvPr>
            <p:extLst>
              <p:ext uri="{D42A27DB-BD31-4B8C-83A1-F6EECF244321}">
                <p14:modId xmlns:p14="http://schemas.microsoft.com/office/powerpoint/2010/main" val="2536084219"/>
              </p:ext>
            </p:extLst>
          </p:nvPr>
        </p:nvGraphicFramePr>
        <p:xfrm>
          <a:off x="787400" y="1082564"/>
          <a:ext cx="8186300" cy="45895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Rectangle 4"/>
          <p:cNvSpPr>
            <a:spLocks noChangeArrowheads="1"/>
          </p:cNvSpPr>
          <p:nvPr/>
        </p:nvSpPr>
        <p:spPr bwMode="auto">
          <a:xfrm>
            <a:off x="787400" y="5672138"/>
            <a:ext cx="8143875" cy="485775"/>
          </a:xfrm>
          <a:prstGeom prst="rect">
            <a:avLst/>
          </a:prstGeom>
          <a:solidFill>
            <a:schemeClr val="tx2">
              <a:alpha val="10000"/>
            </a:schemeClr>
          </a:solidFill>
        </p:spPr>
        <p:txBody>
          <a:bodyPr lIns="72000" tIns="36000" rIns="72000" bIns="36000" anchor="ctr">
            <a:normAutofit fontScale="97500"/>
          </a:bodyPr>
          <a:lstStyle/>
          <a:p>
            <a:pPr marL="82550" algn="ctr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200" i="1" dirty="0">
                <a:latin typeface="Calibri" panose="020F0502020204030204" pitchFamily="34" charset="0"/>
                <a:cs typeface="+mn-cs"/>
              </a:rPr>
              <a:t>Cosa fai, di solito, per combattere i sintomi delle allergie respiratorie? Quali sono i due metodi che consideri più efficaci?</a:t>
            </a:r>
          </a:p>
          <a:p>
            <a:pPr marL="82550" algn="ctr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100" i="1" dirty="0">
                <a:latin typeface="Calibri" panose="020F0502020204030204" pitchFamily="34" charset="0"/>
                <a:cs typeface="+mn-cs"/>
              </a:rPr>
              <a:t>[Indicane almeno uno e un massimo di due, i due per te più efficaci]</a:t>
            </a:r>
          </a:p>
        </p:txBody>
      </p:sp>
      <p:sp>
        <p:nvSpPr>
          <p:cNvPr id="14" name="Rettangolo arrotondato 13"/>
          <p:cNvSpPr/>
          <p:nvPr/>
        </p:nvSpPr>
        <p:spPr bwMode="auto">
          <a:xfrm>
            <a:off x="790865" y="1202967"/>
            <a:ext cx="2913246" cy="488905"/>
          </a:xfrm>
          <a:prstGeom prst="roundRect">
            <a:avLst/>
          </a:prstGeom>
          <a:solidFill>
            <a:srgbClr val="1E4190">
              <a:alpha val="0"/>
            </a:srgbClr>
          </a:solidFill>
          <a:ln w="28575" cap="flat" cmpd="sng" algn="ctr">
            <a:solidFill>
              <a:srgbClr val="FF993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it-IT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5" name="Rettangolo arrotondato 14"/>
          <p:cNvSpPr/>
          <p:nvPr/>
        </p:nvSpPr>
        <p:spPr bwMode="auto">
          <a:xfrm>
            <a:off x="787400" y="1748091"/>
            <a:ext cx="2913246" cy="488905"/>
          </a:xfrm>
          <a:prstGeom prst="roundRect">
            <a:avLst/>
          </a:prstGeom>
          <a:solidFill>
            <a:srgbClr val="1E4190">
              <a:alpha val="0"/>
            </a:srgbClr>
          </a:solidFill>
          <a:ln w="2857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it-IT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1" name="Rectangle 5">
            <a:extLst>
              <a:ext uri="{FF2B5EF4-FFF2-40B4-BE49-F238E27FC236}">
                <a16:creationId xmlns:a16="http://schemas.microsoft.com/office/drawing/2014/main" id="{757DFC2B-FC14-4603-A52E-8DD1D4734C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23363" y="5670550"/>
            <a:ext cx="2720975" cy="485775"/>
          </a:xfrm>
          <a:prstGeom prst="rect">
            <a:avLst/>
          </a:prstGeom>
          <a:solidFill>
            <a:schemeClr val="tx2">
              <a:alpha val="10000"/>
            </a:schemeClr>
          </a:solidFill>
        </p:spPr>
        <p:txBody>
          <a:bodyPr tIns="90000" bIns="90000" anchor="ctr">
            <a:normAutofit fontScale="60000" lnSpcReduction="20000"/>
          </a:bodyPr>
          <a:lstStyle/>
          <a:p>
            <a:pPr marL="82550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>
                <a:solidFill>
                  <a:schemeClr val="tx2"/>
                </a:solidFill>
                <a:latin typeface="Calibri" panose="020F0502020204030204" pitchFamily="34" charset="0"/>
                <a:cs typeface="+mn-cs"/>
              </a:rPr>
              <a:t>Base: rispondenti che soffrono in prima persona di allergie, 359 casi</a:t>
            </a:r>
          </a:p>
        </p:txBody>
      </p:sp>
    </p:spTree>
    <p:extLst>
      <p:ext uri="{BB962C8B-B14F-4D97-AF65-F5344CB8AC3E}">
        <p14:creationId xmlns:p14="http://schemas.microsoft.com/office/powerpoint/2010/main" val="346930223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olo 1"/>
          <p:cNvSpPr>
            <a:spLocks noGrp="1"/>
          </p:cNvSpPr>
          <p:nvPr>
            <p:ph type="title"/>
          </p:nvPr>
        </p:nvSpPr>
        <p:spPr bwMode="auto"/>
        <p:txBody>
          <a:bodyPr numCol="1" anchorCtr="0" compatLnSpc="1">
            <a:prstTxWarp prst="textNoShape">
              <a:avLst/>
            </a:prstTxWarp>
          </a:bodyPr>
          <a:lstStyle/>
          <a:p>
            <a:r>
              <a:rPr lang="it-IT" altLang="it-IT" cap="none" dirty="0"/>
              <a:t>Rimedi</a:t>
            </a:r>
            <a:br>
              <a:rPr lang="it-IT" altLang="it-IT" cap="none" dirty="0"/>
            </a:br>
            <a:r>
              <a:rPr lang="it-IT" altLang="it-IT" sz="2000" cap="none" dirty="0">
                <a:solidFill>
                  <a:srgbClr val="71685F">
                    <a:lumMod val="60000"/>
                    <a:lumOff val="40000"/>
                  </a:srgbClr>
                </a:solidFill>
              </a:rPr>
              <a:t>Ranking dei due più utilizzati – </a:t>
            </a:r>
            <a:r>
              <a:rPr lang="it-IT" altLang="it-IT" sz="2000" cap="none" dirty="0" err="1">
                <a:solidFill>
                  <a:srgbClr val="71685F">
                    <a:lumMod val="60000"/>
                    <a:lumOff val="40000"/>
                  </a:srgbClr>
                </a:solidFill>
              </a:rPr>
              <a:t>Cfr</a:t>
            </a:r>
            <a:r>
              <a:rPr lang="it-IT" altLang="it-IT" sz="2000" cap="none" dirty="0">
                <a:solidFill>
                  <a:srgbClr val="71685F">
                    <a:lumMod val="60000"/>
                    <a:lumOff val="40000"/>
                  </a:srgbClr>
                </a:solidFill>
              </a:rPr>
              <a:t> per sesso</a:t>
            </a:r>
          </a:p>
        </p:txBody>
      </p:sp>
      <p:sp>
        <p:nvSpPr>
          <p:cNvPr id="8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A15CBA-07D7-4EF9-8939-522816963424}" type="slidenum">
              <a:rPr lang="it-IT">
                <a:latin typeface="Calibri" panose="020F0502020204030204" pitchFamily="34" charset="0"/>
              </a:rPr>
              <a:pPr>
                <a:defRPr/>
              </a:pPr>
              <a:t>25</a:t>
            </a:fld>
            <a:endParaRPr lang="it-IT" dirty="0">
              <a:latin typeface="Calibri" panose="020F0502020204030204" pitchFamily="34" charset="0"/>
            </a:endParaRPr>
          </a:p>
        </p:txBody>
      </p:sp>
      <p:sp>
        <p:nvSpPr>
          <p:cNvPr id="32" name="Titolo 1"/>
          <p:cNvSpPr txBox="1">
            <a:spLocks/>
          </p:cNvSpPr>
          <p:nvPr/>
        </p:nvSpPr>
        <p:spPr>
          <a:xfrm>
            <a:off x="9123363" y="1190625"/>
            <a:ext cx="2720975" cy="4316413"/>
          </a:xfrm>
          <a:prstGeom prst="rect">
            <a:avLst/>
          </a:prstGeom>
          <a:solidFill>
            <a:schemeClr val="tx2">
              <a:alpha val="10000"/>
            </a:schemeClr>
          </a:solidFill>
        </p:spPr>
        <p:txBody>
          <a:bodyPr lIns="90000" tIns="90000" rIns="90000" bIns="90000" anchor="ctr">
            <a:normAutofit fontScale="97500"/>
          </a:bodyPr>
          <a:lstStyle>
            <a:defPPr>
              <a:defRPr lang="it-IT"/>
            </a:defPPr>
            <a:lvl1pPr marL="90000">
              <a:lnSpc>
                <a:spcPct val="120000"/>
              </a:lnSpc>
              <a:spcBef>
                <a:spcPts val="0"/>
              </a:spcBef>
              <a:buNone/>
              <a:defRPr b="0" cap="none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it-IT" sz="1400" dirty="0">
                <a:latin typeface="Calibri" panose="020F0502020204030204" pitchFamily="34" charset="0"/>
              </a:rPr>
              <a:t>L’automedicazione è il comportamento più diffuso sia tra gli uomini che tra le donne. Le donne si curano più spesso degli uomini con prodotti naturali (24% vs. 11% degli uomini).</a:t>
            </a:r>
          </a:p>
        </p:txBody>
      </p:sp>
      <p:graphicFrame>
        <p:nvGraphicFramePr>
          <p:cNvPr id="11" name="Grafico 10"/>
          <p:cNvGraphicFramePr/>
          <p:nvPr>
            <p:extLst>
              <p:ext uri="{D42A27DB-BD31-4B8C-83A1-F6EECF244321}">
                <p14:modId xmlns:p14="http://schemas.microsoft.com/office/powerpoint/2010/main" val="359570982"/>
              </p:ext>
            </p:extLst>
          </p:nvPr>
        </p:nvGraphicFramePr>
        <p:xfrm>
          <a:off x="787400" y="1082564"/>
          <a:ext cx="8186299" cy="45895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787400" y="5672138"/>
            <a:ext cx="8143875" cy="485775"/>
          </a:xfrm>
          <a:prstGeom prst="rect">
            <a:avLst/>
          </a:prstGeom>
          <a:solidFill>
            <a:schemeClr val="tx2">
              <a:alpha val="10000"/>
            </a:schemeClr>
          </a:solidFill>
        </p:spPr>
        <p:txBody>
          <a:bodyPr lIns="72000" tIns="36000" rIns="72000" bIns="36000" anchor="ctr">
            <a:normAutofit fontScale="97500"/>
          </a:bodyPr>
          <a:lstStyle/>
          <a:p>
            <a:pPr marL="82550" algn="ctr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200" i="1" dirty="0">
                <a:latin typeface="Calibri" panose="020F0502020204030204" pitchFamily="34" charset="0"/>
                <a:cs typeface="+mn-cs"/>
              </a:rPr>
              <a:t>Cosa fai, di solito, per combattere i sintomi delle allergie respiratorie? Quali sono i due metodi che consideri più efficaci?</a:t>
            </a:r>
          </a:p>
          <a:p>
            <a:pPr marL="82550" algn="ctr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100" i="1" dirty="0">
                <a:latin typeface="Calibri" panose="020F0502020204030204" pitchFamily="34" charset="0"/>
                <a:cs typeface="+mn-cs"/>
              </a:rPr>
              <a:t>[Indicane almeno uno e un massimo di due, i due per te più efficaci]</a:t>
            </a:r>
          </a:p>
        </p:txBody>
      </p:sp>
      <p:sp>
        <p:nvSpPr>
          <p:cNvPr id="10" name="Rettangolo arrotondato 9"/>
          <p:cNvSpPr/>
          <p:nvPr/>
        </p:nvSpPr>
        <p:spPr bwMode="auto">
          <a:xfrm>
            <a:off x="674910" y="2777544"/>
            <a:ext cx="2967836" cy="452635"/>
          </a:xfrm>
          <a:prstGeom prst="roundRect">
            <a:avLst/>
          </a:prstGeom>
          <a:solidFill>
            <a:srgbClr val="1E4190">
              <a:alpha val="0"/>
            </a:srgbClr>
          </a:solidFill>
          <a:ln w="28575" cap="flat" cmpd="sng" algn="ctr">
            <a:solidFill>
              <a:schemeClr val="accent3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it-IT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6" name="Rectangle 5">
            <a:extLst>
              <a:ext uri="{FF2B5EF4-FFF2-40B4-BE49-F238E27FC236}">
                <a16:creationId xmlns:a16="http://schemas.microsoft.com/office/drawing/2014/main" id="{A5CD8723-8220-476E-9135-488FAC57BB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23363" y="5670550"/>
            <a:ext cx="2720975" cy="485775"/>
          </a:xfrm>
          <a:prstGeom prst="rect">
            <a:avLst/>
          </a:prstGeom>
          <a:solidFill>
            <a:schemeClr val="tx2">
              <a:alpha val="10000"/>
            </a:schemeClr>
          </a:solidFill>
        </p:spPr>
        <p:txBody>
          <a:bodyPr tIns="90000" bIns="90000" anchor="ctr">
            <a:normAutofit fontScale="60000" lnSpcReduction="20000"/>
          </a:bodyPr>
          <a:lstStyle/>
          <a:p>
            <a:pPr marL="82550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>
                <a:solidFill>
                  <a:schemeClr val="tx2"/>
                </a:solidFill>
                <a:latin typeface="Calibri" panose="020F0502020204030204" pitchFamily="34" charset="0"/>
                <a:cs typeface="+mn-cs"/>
              </a:rPr>
              <a:t>Base: rispondenti che soffrono in prima persona di allergie, 359 casi</a:t>
            </a:r>
          </a:p>
        </p:txBody>
      </p:sp>
    </p:spTree>
    <p:extLst>
      <p:ext uri="{BB962C8B-B14F-4D97-AF65-F5344CB8AC3E}">
        <p14:creationId xmlns:p14="http://schemas.microsoft.com/office/powerpoint/2010/main" val="210956908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7975" y="941388"/>
            <a:ext cx="3821113" cy="536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707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300" y="941388"/>
            <a:ext cx="3821113" cy="536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708" name="Titolo 1"/>
          <p:cNvSpPr>
            <a:spLocks noGrp="1"/>
          </p:cNvSpPr>
          <p:nvPr>
            <p:ph type="title"/>
          </p:nvPr>
        </p:nvSpPr>
        <p:spPr bwMode="auto"/>
        <p:txBody>
          <a:bodyPr numCol="1" anchorCtr="0" compatLnSpc="1">
            <a:prstTxWarp prst="textNoShape">
              <a:avLst/>
            </a:prstTxWarp>
          </a:bodyPr>
          <a:lstStyle/>
          <a:p>
            <a:r>
              <a:rPr altLang="it-IT" cap="none"/>
              <a:t>Grazie dell’attenzione</a:t>
            </a:r>
          </a:p>
        </p:txBody>
      </p:sp>
      <p:pic>
        <p:nvPicPr>
          <p:cNvPr id="7270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7863" y="942975"/>
            <a:ext cx="7607300" cy="536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331913" y="1014413"/>
            <a:ext cx="5087937" cy="511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457200" indent="-457200" algn="ctr" fontAlgn="auto">
              <a:lnSpc>
                <a:spcPct val="90000"/>
              </a:lnSpc>
              <a:spcBef>
                <a:spcPct val="40000"/>
              </a:spcBef>
              <a:spcAft>
                <a:spcPct val="15000"/>
              </a:spcAft>
              <a:defRPr/>
            </a:pPr>
            <a:endParaRPr lang="it-IT" sz="1000" dirty="0">
              <a:latin typeface="Calibri" panose="020F0502020204030204" pitchFamily="34" charset="0"/>
              <a:cs typeface="+mn-cs"/>
            </a:endParaRPr>
          </a:p>
          <a:p>
            <a:pPr algn="ctr" fontAlgn="auto">
              <a:lnSpc>
                <a:spcPct val="90000"/>
              </a:lnSpc>
              <a:spcBef>
                <a:spcPct val="40000"/>
              </a:spcBef>
              <a:spcAft>
                <a:spcPct val="15000"/>
              </a:spcAft>
              <a:defRPr/>
            </a:pPr>
            <a:r>
              <a:rPr lang="it-IT" sz="2000" u="sng" dirty="0">
                <a:latin typeface="Calibri" panose="020F0502020204030204" pitchFamily="34" charset="0"/>
                <a:cs typeface="+mn-cs"/>
              </a:rPr>
              <a:t>	Contatti		</a:t>
            </a:r>
          </a:p>
          <a:p>
            <a:pPr algn="ctr" fontAlgn="auto">
              <a:lnSpc>
                <a:spcPct val="90000"/>
              </a:lnSpc>
              <a:spcBef>
                <a:spcPct val="40000"/>
              </a:spcBef>
              <a:spcAft>
                <a:spcPct val="15000"/>
              </a:spcAft>
              <a:defRPr/>
            </a:pPr>
            <a:r>
              <a:rPr lang="it-IT" sz="1600" dirty="0">
                <a:latin typeface="Calibri" panose="020F0502020204030204" pitchFamily="34" charset="0"/>
                <a:cs typeface="+mn-cs"/>
              </a:rPr>
              <a:t>info@humanhighway.it</a:t>
            </a:r>
          </a:p>
          <a:p>
            <a:pPr algn="ctr" fontAlgn="auto">
              <a:lnSpc>
                <a:spcPct val="90000"/>
              </a:lnSpc>
              <a:spcBef>
                <a:spcPct val="40000"/>
              </a:spcBef>
              <a:spcAft>
                <a:spcPct val="15000"/>
              </a:spcAft>
              <a:defRPr/>
            </a:pPr>
            <a:endParaRPr lang="it-IT" dirty="0">
              <a:latin typeface="Calibri" panose="020F0502020204030204" pitchFamily="34" charset="0"/>
              <a:cs typeface="+mn-cs"/>
            </a:endParaRPr>
          </a:p>
          <a:p>
            <a:pPr algn="ctr" fontAlgn="auto">
              <a:lnSpc>
                <a:spcPct val="90000"/>
              </a:lnSpc>
              <a:spcBef>
                <a:spcPct val="40000"/>
              </a:spcBef>
              <a:spcAft>
                <a:spcPct val="15000"/>
              </a:spcAft>
              <a:defRPr/>
            </a:pPr>
            <a:endParaRPr lang="it-IT" dirty="0">
              <a:latin typeface="Calibri" panose="020F0502020204030204" pitchFamily="34" charset="0"/>
              <a:cs typeface="+mn-cs"/>
            </a:endParaRPr>
          </a:p>
          <a:p>
            <a:pPr algn="ctr" fontAlgn="auto">
              <a:lnSpc>
                <a:spcPct val="90000"/>
              </a:lnSpc>
              <a:spcBef>
                <a:spcPct val="40000"/>
              </a:spcBef>
              <a:spcAft>
                <a:spcPct val="15000"/>
              </a:spcAft>
              <a:defRPr/>
            </a:pPr>
            <a:endParaRPr lang="it-IT" dirty="0">
              <a:latin typeface="Calibri" panose="020F0502020204030204" pitchFamily="34" charset="0"/>
              <a:cs typeface="+mn-cs"/>
            </a:endParaRPr>
          </a:p>
          <a:p>
            <a:pPr marL="457200" indent="-457200" algn="ctr" fontAlgn="auto">
              <a:lnSpc>
                <a:spcPct val="90000"/>
              </a:lnSpc>
              <a:spcBef>
                <a:spcPct val="40000"/>
              </a:spcBef>
              <a:spcAft>
                <a:spcPct val="15000"/>
              </a:spcAft>
              <a:defRPr/>
            </a:pPr>
            <a:endParaRPr lang="it-IT" dirty="0">
              <a:latin typeface="Calibri" panose="020F0502020204030204" pitchFamily="34" charset="0"/>
              <a:cs typeface="+mn-cs"/>
            </a:endParaRPr>
          </a:p>
          <a:p>
            <a:pPr marL="457200" indent="-457200" algn="ctr" fontAlgn="auto">
              <a:lnSpc>
                <a:spcPct val="90000"/>
              </a:lnSpc>
              <a:spcBef>
                <a:spcPct val="40000"/>
              </a:spcBef>
              <a:spcAft>
                <a:spcPct val="15000"/>
              </a:spcAft>
              <a:defRPr/>
            </a:pPr>
            <a:endParaRPr lang="it-IT" dirty="0">
              <a:latin typeface="Calibri" panose="020F0502020204030204" pitchFamily="34" charset="0"/>
              <a:cs typeface="+mn-cs"/>
            </a:endParaRPr>
          </a:p>
          <a:p>
            <a:pPr marL="457200" indent="-457200" algn="ctr" fontAlgn="auto">
              <a:lnSpc>
                <a:spcPct val="90000"/>
              </a:lnSpc>
              <a:spcBef>
                <a:spcPct val="40000"/>
              </a:spcBef>
              <a:spcAft>
                <a:spcPct val="15000"/>
              </a:spcAft>
              <a:defRPr/>
            </a:pPr>
            <a:endParaRPr lang="it-IT" dirty="0">
              <a:latin typeface="Calibri" panose="020F0502020204030204" pitchFamily="34" charset="0"/>
              <a:cs typeface="+mn-cs"/>
            </a:endParaRPr>
          </a:p>
          <a:p>
            <a:pPr marL="11113" indent="-11113" algn="ctr" fontAlgn="auto">
              <a:lnSpc>
                <a:spcPct val="90000"/>
              </a:lnSpc>
              <a:spcBef>
                <a:spcPct val="40000"/>
              </a:spcBef>
              <a:spcAft>
                <a:spcPct val="15000"/>
              </a:spcAft>
              <a:defRPr/>
            </a:pPr>
            <a:r>
              <a:rPr lang="it-IT" dirty="0">
                <a:latin typeface="Calibri" panose="020F0502020204030204" pitchFamily="34" charset="0"/>
                <a:cs typeface="+mn-cs"/>
              </a:rPr>
              <a:t>www.humanhighway.it</a:t>
            </a:r>
          </a:p>
          <a:p>
            <a:pPr marL="11113" indent="-11113" algn="ctr" fontAlgn="auto">
              <a:lnSpc>
                <a:spcPct val="90000"/>
              </a:lnSpc>
              <a:spcBef>
                <a:spcPct val="40000"/>
              </a:spcBef>
              <a:spcAft>
                <a:spcPct val="15000"/>
              </a:spcAft>
              <a:defRPr/>
            </a:pPr>
            <a:endParaRPr lang="it-IT" sz="1200" dirty="0">
              <a:latin typeface="Calibri" panose="020F0502020204030204" pitchFamily="34" charset="0"/>
              <a:cs typeface="+mn-cs"/>
            </a:endParaRPr>
          </a:p>
          <a:p>
            <a:pPr marL="11113" indent="-11113" algn="ctr" fontAlgn="auto">
              <a:lnSpc>
                <a:spcPct val="90000"/>
              </a:lnSpc>
              <a:spcBef>
                <a:spcPct val="40000"/>
              </a:spcBef>
              <a:spcAft>
                <a:spcPct val="15000"/>
              </a:spcAft>
              <a:defRPr/>
            </a:pPr>
            <a:r>
              <a:rPr lang="it-IT" sz="2000" dirty="0">
                <a:latin typeface="Calibri" panose="020F0502020204030204" pitchFamily="34" charset="0"/>
                <a:cs typeface="+mn-cs"/>
              </a:rPr>
              <a:t>Human Highway srl</a:t>
            </a:r>
            <a:br>
              <a:rPr lang="it-IT" sz="2000" dirty="0">
                <a:latin typeface="Calibri" panose="020F0502020204030204" pitchFamily="34" charset="0"/>
                <a:cs typeface="+mn-cs"/>
              </a:rPr>
            </a:br>
            <a:r>
              <a:rPr lang="it-IT" sz="2000" dirty="0">
                <a:latin typeface="Calibri" panose="020F0502020204030204" pitchFamily="34" charset="0"/>
                <a:cs typeface="+mn-cs"/>
              </a:rPr>
              <a:t>Via Tortona 37, 20144 Milano</a:t>
            </a:r>
          </a:p>
        </p:txBody>
      </p:sp>
      <p:pic>
        <p:nvPicPr>
          <p:cNvPr id="72711" name="Picture 8" descr="Logo senza scritta GIF trasparente meglioquest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6775" y="2686050"/>
            <a:ext cx="971550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olo 1"/>
          <p:cNvSpPr>
            <a:spLocks noGrp="1"/>
          </p:cNvSpPr>
          <p:nvPr>
            <p:ph type="ctrTitle"/>
          </p:nvPr>
        </p:nvSpPr>
        <p:spPr bwMode="auto"/>
        <p:txBody>
          <a:bodyPr numCol="1" compatLnSpc="1">
            <a:prstTxWarp prst="textNoShape">
              <a:avLst/>
            </a:prstTxWarp>
          </a:bodyPr>
          <a:lstStyle/>
          <a:p>
            <a:pPr marL="0"/>
            <a:r>
              <a:rPr lang="en-US" altLang="it-IT" sz="4400" cap="none"/>
              <a:t>Key findings</a:t>
            </a:r>
          </a:p>
        </p:txBody>
      </p:sp>
      <p:sp>
        <p:nvSpPr>
          <p:cNvPr id="512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 altLang="it-IT"/>
          </a:p>
          <a:p>
            <a:r>
              <a:rPr lang="it-IT" altLang="it-IT"/>
              <a:t>I principali risultati dello studio</a:t>
            </a:r>
          </a:p>
        </p:txBody>
      </p:sp>
    </p:spTree>
    <p:extLst>
      <p:ext uri="{BB962C8B-B14F-4D97-AF65-F5344CB8AC3E}">
        <p14:creationId xmlns:p14="http://schemas.microsoft.com/office/powerpoint/2010/main" val="41118694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olo 1"/>
          <p:cNvSpPr>
            <a:spLocks noGrp="1"/>
          </p:cNvSpPr>
          <p:nvPr>
            <p:ph type="title"/>
          </p:nvPr>
        </p:nvSpPr>
        <p:spPr bwMode="auto"/>
        <p:txBody>
          <a:bodyPr numCol="1" anchorCtr="0" compatLnSpc="1">
            <a:prstTxWarp prst="textNoShape">
              <a:avLst/>
            </a:prstTxWarp>
          </a:bodyPr>
          <a:lstStyle/>
          <a:p>
            <a:r>
              <a:rPr altLang="it-IT" cap="none" dirty="0"/>
              <a:t>I principali risultati</a:t>
            </a:r>
            <a:br>
              <a:rPr altLang="it-IT" cap="none" dirty="0"/>
            </a:br>
            <a:r>
              <a:rPr lang="it-IT" altLang="it-IT" sz="2000" cap="none" dirty="0">
                <a:solidFill>
                  <a:srgbClr val="ACA49D"/>
                </a:solidFill>
              </a:rPr>
              <a:t>La diffusione delle allergie</a:t>
            </a:r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223EEA7-2A29-4EFE-BCDE-A6A834695AB6}" type="slidenum">
              <a:rPr lang="it-IT"/>
              <a:pPr>
                <a:defRPr/>
              </a:pPr>
              <a:t>4</a:t>
            </a:fld>
            <a:endParaRPr lang="it-IT" dirty="0"/>
          </a:p>
        </p:txBody>
      </p:sp>
      <p:sp>
        <p:nvSpPr>
          <p:cNvPr id="6" name="Rettangolo arrotondato 5"/>
          <p:cNvSpPr/>
          <p:nvPr/>
        </p:nvSpPr>
        <p:spPr>
          <a:xfrm>
            <a:off x="828675" y="1190625"/>
            <a:ext cx="10856913" cy="4933950"/>
          </a:xfrm>
          <a:prstGeom prst="roundRect">
            <a:avLst>
              <a:gd name="adj" fmla="val 4885"/>
            </a:avLst>
          </a:prstGeom>
          <a:solidFill>
            <a:schemeClr val="bg1">
              <a:lumMod val="75000"/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08000" bIns="36000" anchor="ctr"/>
          <a:lstStyle/>
          <a:p>
            <a:pPr marL="342900" indent="-342900">
              <a:lnSpc>
                <a:spcPts val="1800"/>
              </a:lnSpc>
              <a:buFont typeface="Wingdings" panose="05000000000000000000" pitchFamily="2" charset="2"/>
              <a:buChar char="Ø"/>
              <a:defRPr/>
            </a:pPr>
            <a:r>
              <a:rPr lang="it-IT" sz="1400" dirty="0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+mj-cs"/>
              </a:rPr>
              <a:t>Circa il 45% del campione dichiara di soffrire di una forma allergica leggera mentre chi soffre spesso/sempre di allergie è pari al 17,6% del campione.</a:t>
            </a:r>
          </a:p>
          <a:p>
            <a:pPr marL="342900" indent="-342900">
              <a:lnSpc>
                <a:spcPts val="1800"/>
              </a:lnSpc>
              <a:buFont typeface="Wingdings" panose="05000000000000000000" pitchFamily="2" charset="2"/>
              <a:buChar char="Ø"/>
              <a:defRPr/>
            </a:pPr>
            <a:endParaRPr lang="it-IT" sz="1400" dirty="0">
              <a:solidFill>
                <a:schemeClr val="tx2"/>
              </a:solidFill>
              <a:latin typeface="Calibri" panose="020F0502020204030204" pitchFamily="34" charset="0"/>
              <a:ea typeface="+mj-ea"/>
              <a:cs typeface="+mj-cs"/>
            </a:endParaRPr>
          </a:p>
          <a:p>
            <a:pPr marL="342900" indent="-342900">
              <a:lnSpc>
                <a:spcPts val="1800"/>
              </a:lnSpc>
              <a:buFont typeface="Wingdings" panose="05000000000000000000" pitchFamily="2" charset="2"/>
              <a:buChar char="Ø"/>
              <a:defRPr/>
            </a:pPr>
            <a:r>
              <a:rPr lang="it-IT" sz="1400" dirty="0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+mj-cs"/>
              </a:rPr>
              <a:t>La quota di persone che dichiara di soffrire personalmente di allergie respiratorie è sostanzialmente stabile nel corso degli anni.</a:t>
            </a:r>
          </a:p>
          <a:p>
            <a:pPr marL="342900" indent="-342900">
              <a:lnSpc>
                <a:spcPts val="1800"/>
              </a:lnSpc>
              <a:buFont typeface="Wingdings" panose="05000000000000000000" pitchFamily="2" charset="2"/>
              <a:buChar char="Ø"/>
              <a:defRPr/>
            </a:pPr>
            <a:endParaRPr lang="it-IT" sz="1400" dirty="0">
              <a:solidFill>
                <a:schemeClr val="tx2"/>
              </a:solidFill>
              <a:latin typeface="Calibri" panose="020F0502020204030204" pitchFamily="34" charset="0"/>
              <a:ea typeface="+mj-ea"/>
              <a:cs typeface="+mj-cs"/>
            </a:endParaRPr>
          </a:p>
          <a:p>
            <a:pPr marL="342900" indent="-342900">
              <a:lnSpc>
                <a:spcPts val="1800"/>
              </a:lnSpc>
              <a:buFont typeface="Wingdings" panose="05000000000000000000" pitchFamily="2" charset="2"/>
              <a:buChar char="Ø"/>
              <a:defRPr/>
            </a:pPr>
            <a:r>
              <a:rPr lang="it-IT" sz="1400" dirty="0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+mj-cs"/>
              </a:rPr>
              <a:t>I giovani sono la fascia di popolazione più colpita dalle allergie mentre con l’aumentare dell’età l’incidenza delle allergie sembra diminuire.</a:t>
            </a:r>
          </a:p>
          <a:p>
            <a:pPr marL="342900" indent="-342900">
              <a:lnSpc>
                <a:spcPts val="1800"/>
              </a:lnSpc>
              <a:buFont typeface="Wingdings" panose="05000000000000000000" pitchFamily="2" charset="2"/>
              <a:buChar char="Ø"/>
              <a:defRPr/>
            </a:pPr>
            <a:endParaRPr lang="it-IT" sz="1400" dirty="0">
              <a:solidFill>
                <a:schemeClr val="tx2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1737252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olo 1"/>
          <p:cNvSpPr>
            <a:spLocks noGrp="1"/>
          </p:cNvSpPr>
          <p:nvPr>
            <p:ph type="title"/>
          </p:nvPr>
        </p:nvSpPr>
        <p:spPr bwMode="auto"/>
        <p:txBody>
          <a:bodyPr numCol="1" anchorCtr="0" compatLnSpc="1">
            <a:prstTxWarp prst="textNoShape">
              <a:avLst/>
            </a:prstTxWarp>
          </a:bodyPr>
          <a:lstStyle/>
          <a:p>
            <a:r>
              <a:rPr altLang="it-IT" cap="none" dirty="0"/>
              <a:t>I principali risultati</a:t>
            </a:r>
            <a:br>
              <a:rPr altLang="it-IT" cap="none" dirty="0"/>
            </a:br>
            <a:r>
              <a:rPr lang="it-IT" altLang="it-IT" sz="2000" cap="none" dirty="0">
                <a:solidFill>
                  <a:srgbClr val="ACA49D"/>
                </a:solidFill>
              </a:rPr>
              <a:t>Luoghi e impatto sulla vita quotidiana</a:t>
            </a:r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223EEA7-2A29-4EFE-BCDE-A6A834695AB6}" type="slidenum">
              <a:rPr lang="it-IT"/>
              <a:pPr>
                <a:defRPr/>
              </a:pPr>
              <a:t>5</a:t>
            </a:fld>
            <a:endParaRPr lang="it-IT" dirty="0"/>
          </a:p>
        </p:txBody>
      </p:sp>
      <p:sp>
        <p:nvSpPr>
          <p:cNvPr id="6" name="Rettangolo arrotondato 5"/>
          <p:cNvSpPr/>
          <p:nvPr/>
        </p:nvSpPr>
        <p:spPr>
          <a:xfrm>
            <a:off x="828675" y="1190625"/>
            <a:ext cx="10856913" cy="4933950"/>
          </a:xfrm>
          <a:prstGeom prst="roundRect">
            <a:avLst>
              <a:gd name="adj" fmla="val 4885"/>
            </a:avLst>
          </a:prstGeom>
          <a:solidFill>
            <a:schemeClr val="bg1">
              <a:lumMod val="75000"/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08000" bIns="36000" anchor="ctr"/>
          <a:lstStyle/>
          <a:p>
            <a:pPr marL="342900" indent="-342900">
              <a:lnSpc>
                <a:spcPts val="1800"/>
              </a:lnSpc>
              <a:buFont typeface="Wingdings" panose="05000000000000000000" pitchFamily="2" charset="2"/>
              <a:buChar char="Ø"/>
            </a:pPr>
            <a:r>
              <a:rPr lang="it-IT" sz="1400" dirty="0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+mj-cs"/>
              </a:rPr>
              <a:t>L’aria aperta è certamente lo spazio più temuto da chi soffre di allergie: un rispondente su due dichiara di soffrire maggiormente di allergie quando è fuori. Seguono casa propria e luoghi chiusi e affollati. </a:t>
            </a:r>
          </a:p>
          <a:p>
            <a:pPr marL="342900" indent="-342900">
              <a:lnSpc>
                <a:spcPts val="1800"/>
              </a:lnSpc>
              <a:buFont typeface="Wingdings" panose="05000000000000000000" pitchFamily="2" charset="2"/>
              <a:buChar char="Ø"/>
            </a:pPr>
            <a:endParaRPr lang="it-IT" sz="1400" dirty="0">
              <a:solidFill>
                <a:schemeClr val="tx2"/>
              </a:solidFill>
              <a:latin typeface="Calibri" panose="020F0502020204030204" pitchFamily="34" charset="0"/>
              <a:ea typeface="+mj-ea"/>
              <a:cs typeface="+mj-cs"/>
            </a:endParaRPr>
          </a:p>
          <a:p>
            <a:pPr marL="342900" indent="-342900">
              <a:lnSpc>
                <a:spcPts val="1800"/>
              </a:lnSpc>
              <a:buFont typeface="Wingdings" panose="05000000000000000000" pitchFamily="2" charset="2"/>
              <a:buChar char="Ø"/>
            </a:pPr>
            <a:r>
              <a:rPr lang="it-IT" sz="1400" dirty="0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+mj-cs"/>
              </a:rPr>
              <a:t>Per 2 allergici su 10 il luogo non fa differenza perché si soffre in ugual modo ovunque e questo è particolarmente vero per chi soffre di forme acute di allergie.</a:t>
            </a:r>
          </a:p>
          <a:p>
            <a:pPr marL="342900" indent="-342900">
              <a:lnSpc>
                <a:spcPts val="1800"/>
              </a:lnSpc>
              <a:buFont typeface="Wingdings" panose="05000000000000000000" pitchFamily="2" charset="2"/>
              <a:buChar char="Ø"/>
            </a:pPr>
            <a:endParaRPr lang="it-IT" sz="1400" dirty="0">
              <a:solidFill>
                <a:schemeClr val="tx2"/>
              </a:solidFill>
              <a:latin typeface="Calibri" panose="020F0502020204030204" pitchFamily="34" charset="0"/>
              <a:ea typeface="+mj-ea"/>
              <a:cs typeface="+mj-cs"/>
            </a:endParaRPr>
          </a:p>
          <a:p>
            <a:pPr marL="342900" indent="-342900">
              <a:lnSpc>
                <a:spcPts val="1800"/>
              </a:lnSpc>
              <a:buFont typeface="Wingdings" panose="05000000000000000000" pitchFamily="2" charset="2"/>
              <a:buChar char="Ø"/>
            </a:pPr>
            <a:r>
              <a:rPr lang="it-IT" sz="1400" dirty="0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+mj-cs"/>
              </a:rPr>
              <a:t>Il più grande impatto sulla quotidianità è quello sul sonno: il 30% di chi soffre di allergie di notte non dorme bene.</a:t>
            </a:r>
          </a:p>
          <a:p>
            <a:pPr marL="342900" indent="-342900">
              <a:lnSpc>
                <a:spcPts val="1800"/>
              </a:lnSpc>
              <a:buFont typeface="Wingdings" panose="05000000000000000000" pitchFamily="2" charset="2"/>
              <a:buChar char="Ø"/>
            </a:pPr>
            <a:endParaRPr lang="it-IT" sz="1400" dirty="0">
              <a:solidFill>
                <a:schemeClr val="tx2"/>
              </a:solidFill>
              <a:latin typeface="Calibri" panose="020F0502020204030204" pitchFamily="34" charset="0"/>
              <a:ea typeface="+mj-ea"/>
              <a:cs typeface="+mj-cs"/>
            </a:endParaRPr>
          </a:p>
          <a:p>
            <a:pPr marL="342900" indent="-342900">
              <a:lnSpc>
                <a:spcPts val="1800"/>
              </a:lnSpc>
              <a:buFont typeface="Wingdings" panose="05000000000000000000" pitchFamily="2" charset="2"/>
              <a:buChar char="Ø"/>
            </a:pPr>
            <a:r>
              <a:rPr lang="it-IT" sz="1400" dirty="0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+mj-cs"/>
              </a:rPr>
              <a:t>Oltre ai disturbi del sonno sono diffusi anche quelli legati all’umore (24%) oltre a difficoltà di concentrazione e la sensazione di essere malati (14%). Poco meno di un terzo di chi soffre di allergie (29%) non ne è condizionato in alcun modo nella propria quotidianità.</a:t>
            </a:r>
          </a:p>
          <a:p>
            <a:pPr marL="342900" indent="-342900">
              <a:lnSpc>
                <a:spcPts val="1800"/>
              </a:lnSpc>
              <a:buFont typeface="Wingdings" panose="05000000000000000000" pitchFamily="2" charset="2"/>
              <a:buChar char="Ø"/>
            </a:pPr>
            <a:endParaRPr lang="it-IT" sz="1400" dirty="0">
              <a:solidFill>
                <a:schemeClr val="tx2"/>
              </a:solidFill>
              <a:latin typeface="Calibri" panose="020F0502020204030204" pitchFamily="34" charset="0"/>
              <a:ea typeface="+mj-ea"/>
              <a:cs typeface="+mj-cs"/>
            </a:endParaRPr>
          </a:p>
          <a:p>
            <a:pPr marL="342900" indent="-342900">
              <a:lnSpc>
                <a:spcPts val="1800"/>
              </a:lnSpc>
              <a:buFont typeface="Wingdings" panose="05000000000000000000" pitchFamily="2" charset="2"/>
              <a:buChar char="Ø"/>
            </a:pPr>
            <a:r>
              <a:rPr lang="it-IT" sz="1400" dirty="0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+mj-cs"/>
              </a:rPr>
              <a:t>Chi soffre di forme di allergia più acute risente in maniera più evidente delle conseguenze delle allergie nella quotidianità. In particolare soffre più spesso di disturbi del sonno e dell’umore. Nel 17,4% dei casi si sente malato e – più che limitare la socialità – evita l’aria aperta (Evita di stare all’aria aperta / Non apre le finestre di casa).</a:t>
            </a:r>
          </a:p>
          <a:p>
            <a:pPr marL="342900" indent="-342900">
              <a:lnSpc>
                <a:spcPts val="1800"/>
              </a:lnSpc>
              <a:buFont typeface="Wingdings" panose="05000000000000000000" pitchFamily="2" charset="2"/>
              <a:buChar char="Ø"/>
            </a:pPr>
            <a:endParaRPr lang="it-IT" sz="1400" dirty="0">
              <a:solidFill>
                <a:schemeClr val="tx2"/>
              </a:solidFill>
              <a:latin typeface="Calibri" panose="020F0502020204030204" pitchFamily="34" charset="0"/>
              <a:ea typeface="+mj-ea"/>
              <a:cs typeface="+mj-cs"/>
            </a:endParaRPr>
          </a:p>
          <a:p>
            <a:pPr marL="342900" indent="-342900">
              <a:lnSpc>
                <a:spcPts val="1800"/>
              </a:lnSpc>
              <a:buFont typeface="Wingdings" panose="05000000000000000000" pitchFamily="2" charset="2"/>
              <a:buChar char="Ø"/>
            </a:pPr>
            <a:endParaRPr lang="it-IT" sz="1400" dirty="0">
              <a:solidFill>
                <a:schemeClr val="tx2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8203270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olo 1"/>
          <p:cNvSpPr>
            <a:spLocks noGrp="1"/>
          </p:cNvSpPr>
          <p:nvPr>
            <p:ph type="title"/>
          </p:nvPr>
        </p:nvSpPr>
        <p:spPr bwMode="auto"/>
        <p:txBody>
          <a:bodyPr numCol="1" anchorCtr="0" compatLnSpc="1">
            <a:prstTxWarp prst="textNoShape">
              <a:avLst/>
            </a:prstTxWarp>
          </a:bodyPr>
          <a:lstStyle/>
          <a:p>
            <a:r>
              <a:rPr altLang="it-IT" cap="none" dirty="0"/>
              <a:t>I principali risultati</a:t>
            </a:r>
            <a:br>
              <a:rPr altLang="it-IT" cap="none" dirty="0"/>
            </a:br>
            <a:r>
              <a:rPr lang="it-IT" altLang="it-IT" sz="2000" cap="none" dirty="0">
                <a:solidFill>
                  <a:srgbClr val="ACA49D"/>
                </a:solidFill>
              </a:rPr>
              <a:t>Sintomi e rimedi</a:t>
            </a:r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223EEA7-2A29-4EFE-BCDE-A6A834695AB6}" type="slidenum">
              <a:rPr lang="it-IT"/>
              <a:pPr>
                <a:defRPr/>
              </a:pPr>
              <a:t>6</a:t>
            </a:fld>
            <a:endParaRPr lang="it-IT" dirty="0"/>
          </a:p>
        </p:txBody>
      </p:sp>
      <p:sp>
        <p:nvSpPr>
          <p:cNvPr id="6" name="Rettangolo arrotondato 5"/>
          <p:cNvSpPr/>
          <p:nvPr/>
        </p:nvSpPr>
        <p:spPr>
          <a:xfrm>
            <a:off x="828675" y="1190625"/>
            <a:ext cx="10856913" cy="4933950"/>
          </a:xfrm>
          <a:prstGeom prst="roundRect">
            <a:avLst>
              <a:gd name="adj" fmla="val 4885"/>
            </a:avLst>
          </a:prstGeom>
          <a:solidFill>
            <a:schemeClr val="bg1">
              <a:lumMod val="75000"/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08000" bIns="36000" anchor="ctr"/>
          <a:lstStyle/>
          <a:p>
            <a:pPr marL="342900" indent="-342900">
              <a:lnSpc>
                <a:spcPts val="1800"/>
              </a:lnSpc>
              <a:buFont typeface="Wingdings" panose="05000000000000000000" pitchFamily="2" charset="2"/>
              <a:buChar char="Ø"/>
            </a:pPr>
            <a:r>
              <a:rPr lang="it-IT" sz="1400" dirty="0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+mj-cs"/>
              </a:rPr>
              <a:t>Secondo i rispondenti i sintomi più fastidiosi dell’allergia respiratoria sono starnuti, fastidio agli occhi (prurito/occhi lucidi), ostruzione nasale, prurito nasale, lacrimazione e gocciolamento. Seguono tosse e spossatezza. Tra gli altri sintomi indicati da chi soffre di allergie, asma e difficoltà respiratorie.</a:t>
            </a:r>
          </a:p>
          <a:p>
            <a:pPr marL="342900" indent="-342900">
              <a:lnSpc>
                <a:spcPts val="1800"/>
              </a:lnSpc>
              <a:buFont typeface="Wingdings" panose="05000000000000000000" pitchFamily="2" charset="2"/>
              <a:buChar char="Ø"/>
            </a:pPr>
            <a:endParaRPr lang="it-IT" sz="1400" dirty="0">
              <a:solidFill>
                <a:schemeClr val="tx2"/>
              </a:solidFill>
              <a:latin typeface="Calibri" panose="020F0502020204030204" pitchFamily="34" charset="0"/>
              <a:ea typeface="+mj-ea"/>
              <a:cs typeface="+mj-cs"/>
            </a:endParaRPr>
          </a:p>
          <a:p>
            <a:pPr marL="342900" indent="-342900">
              <a:lnSpc>
                <a:spcPts val="1800"/>
              </a:lnSpc>
              <a:buFont typeface="Wingdings" panose="05000000000000000000" pitchFamily="2" charset="2"/>
              <a:buChar char="Ø"/>
            </a:pPr>
            <a:r>
              <a:rPr lang="it-IT" sz="1400" dirty="0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+mj-cs"/>
              </a:rPr>
              <a:t>Chi soffre più frequentemente di allergie respiratorie indica mediamente più sintomi di chi soffre di una forma leggera e in particolare patisce ancora di più per starnuti, gocciolamento nasale e spossatezza.</a:t>
            </a:r>
          </a:p>
          <a:p>
            <a:pPr marL="342900" indent="-342900">
              <a:lnSpc>
                <a:spcPts val="1800"/>
              </a:lnSpc>
              <a:buFont typeface="Wingdings" panose="05000000000000000000" pitchFamily="2" charset="2"/>
              <a:buChar char="Ø"/>
            </a:pPr>
            <a:endParaRPr lang="it-IT" sz="1400" dirty="0">
              <a:solidFill>
                <a:schemeClr val="tx2"/>
              </a:solidFill>
              <a:latin typeface="Calibri" panose="020F0502020204030204" pitchFamily="34" charset="0"/>
              <a:ea typeface="+mj-ea"/>
              <a:cs typeface="+mj-cs"/>
            </a:endParaRPr>
          </a:p>
          <a:p>
            <a:pPr marL="342900" indent="-342900">
              <a:lnSpc>
                <a:spcPts val="1800"/>
              </a:lnSpc>
              <a:buFont typeface="Wingdings" panose="05000000000000000000" pitchFamily="2" charset="2"/>
              <a:buChar char="Ø"/>
            </a:pPr>
            <a:r>
              <a:rPr lang="it-IT" sz="1400" dirty="0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+mj-cs"/>
              </a:rPr>
              <a:t>I farmaci sono il rimedio più utilizzato: il 42% di chi soffre di allergie respiratorie si cura con farmaci da banco senza chiedere consiglio al medico / farmacista mentre il 30% chiede prima consiglio. Il 17% di chi soffre di allergie assume prodotti omeopatici o da erboristeria (le donne molto più degli uomini). Il 10,2% si fa prescrivere i cortisonici e solo il 5% fa ricorso al vaccino. Non si fa cenno a rimedi casalinghi contro le allergie respiratorie.</a:t>
            </a:r>
          </a:p>
          <a:p>
            <a:pPr>
              <a:lnSpc>
                <a:spcPts val="1800"/>
              </a:lnSpc>
            </a:pPr>
            <a:endParaRPr lang="it-IT" sz="1400" dirty="0">
              <a:solidFill>
                <a:schemeClr val="tx2"/>
              </a:solidFill>
              <a:latin typeface="Calibri" panose="020F0502020204030204" pitchFamily="34" charset="0"/>
              <a:ea typeface="+mj-ea"/>
              <a:cs typeface="+mj-cs"/>
            </a:endParaRPr>
          </a:p>
          <a:p>
            <a:pPr marL="342900" indent="-342900">
              <a:lnSpc>
                <a:spcPts val="1800"/>
              </a:lnSpc>
              <a:buFont typeface="Wingdings" panose="05000000000000000000" pitchFamily="2" charset="2"/>
              <a:buChar char="Ø"/>
            </a:pPr>
            <a:r>
              <a:rPr lang="it-IT" sz="1400" dirty="0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+mj-cs"/>
              </a:rPr>
              <a:t>Dal 2014 ad oggi è aumentata la quota di allergici che combattono i sintomi delle allergie respiratorie: in primis utilizzando farmaci da automedicazione ma anche tramite farmaci consigliati dal medico / farmacista e prodotti naturali. L’abitudine a vaccinarsi rimane limitata a una quota ridotta di popolazione e l’utilizzo di cortisonici sembra un comportamento sempre meno diffuso.</a:t>
            </a:r>
          </a:p>
          <a:p>
            <a:pPr marL="342900" indent="-342900">
              <a:lnSpc>
                <a:spcPts val="1800"/>
              </a:lnSpc>
              <a:buFont typeface="Wingdings" panose="05000000000000000000" pitchFamily="2" charset="2"/>
              <a:buChar char="Ø"/>
            </a:pPr>
            <a:endParaRPr lang="it-IT" sz="1400" dirty="0">
              <a:solidFill>
                <a:schemeClr val="tx2"/>
              </a:solidFill>
              <a:latin typeface="Calibri" panose="020F0502020204030204" pitchFamily="34" charset="0"/>
              <a:ea typeface="+mj-ea"/>
              <a:cs typeface="+mj-cs"/>
            </a:endParaRPr>
          </a:p>
          <a:p>
            <a:pPr marL="342900" indent="-342900">
              <a:lnSpc>
                <a:spcPts val="1800"/>
              </a:lnSpc>
              <a:buFont typeface="Wingdings" panose="05000000000000000000" pitchFamily="2" charset="2"/>
              <a:buChar char="Ø"/>
            </a:pPr>
            <a:r>
              <a:rPr lang="it-IT" sz="1400" dirty="0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+mj-cs"/>
              </a:rPr>
              <a:t>Chi soffre molto di allergie respiratorie fa ricorso più spesso all’automedicazione facendo affidamento sulla propria esperienza personale mentre chi ne soffre meno chiede più spesso il parere del medico e/o del farmacista.</a:t>
            </a:r>
          </a:p>
          <a:p>
            <a:pPr marL="342900" indent="-342900">
              <a:lnSpc>
                <a:spcPts val="1800"/>
              </a:lnSpc>
              <a:buFont typeface="Wingdings" panose="05000000000000000000" pitchFamily="2" charset="2"/>
              <a:buChar char="Ø"/>
            </a:pPr>
            <a:endParaRPr lang="it-IT" sz="1400" dirty="0">
              <a:solidFill>
                <a:schemeClr val="tx2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8322923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olo 1"/>
          <p:cNvSpPr>
            <a:spLocks noGrp="1"/>
          </p:cNvSpPr>
          <p:nvPr>
            <p:ph type="ctrTitle"/>
          </p:nvPr>
        </p:nvSpPr>
        <p:spPr bwMode="auto"/>
        <p:txBody>
          <a:bodyPr numCol="1" compatLnSpc="1">
            <a:prstTxWarp prst="textNoShape">
              <a:avLst/>
            </a:prstTxWarp>
          </a:bodyPr>
          <a:lstStyle/>
          <a:p>
            <a:pPr marL="0"/>
            <a:r>
              <a:rPr lang="it-IT" altLang="it-IT" sz="4400" cap="none" dirty="0"/>
              <a:t>L</a:t>
            </a:r>
            <a:r>
              <a:rPr altLang="it-IT" sz="4400" cap="none" dirty="0"/>
              <a:t>a diffusione de</a:t>
            </a:r>
            <a:r>
              <a:rPr lang="it-IT" altLang="it-IT" sz="4400" cap="none" dirty="0"/>
              <a:t>lle allergie</a:t>
            </a:r>
            <a:endParaRPr altLang="it-IT" sz="4400" cap="none" dirty="0"/>
          </a:p>
        </p:txBody>
      </p:sp>
      <p:sp>
        <p:nvSpPr>
          <p:cNvPr id="7171" name="Sottotitolo 2"/>
          <p:cNvSpPr>
            <a:spLocks noGrp="1"/>
          </p:cNvSpPr>
          <p:nvPr>
            <p:ph type="subTitle" idx="1"/>
          </p:nvPr>
        </p:nvSpPr>
        <p:spPr/>
        <p:txBody>
          <a:bodyPr anchor="ctr"/>
          <a:lstStyle/>
          <a:p>
            <a:r>
              <a:rPr lang="it-IT" altLang="it-IT" dirty="0"/>
              <a:t>Dimensionamento del fenomeno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Oggetto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91763101"/>
              </p:ext>
            </p:extLst>
          </p:nvPr>
        </p:nvGraphicFramePr>
        <p:xfrm>
          <a:off x="401553" y="1279709"/>
          <a:ext cx="7422803" cy="41390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cap="none" dirty="0"/>
              <a:t>Dimensionamento del fenomeno delle allergie</a:t>
            </a:r>
            <a:br>
              <a:rPr lang="it-IT" altLang="it-IT" cap="none" dirty="0"/>
            </a:br>
            <a:r>
              <a:rPr lang="it-IT" altLang="it-IT" sz="2000" cap="none" dirty="0">
                <a:solidFill>
                  <a:srgbClr val="71685F">
                    <a:lumMod val="60000"/>
                    <a:lumOff val="40000"/>
                  </a:srgbClr>
                </a:solidFill>
              </a:rPr>
              <a:t>Frequenza con cui si soffre di allergie respiratorie</a:t>
            </a:r>
            <a:endParaRPr lang="it-IT" sz="2000" cap="none" dirty="0">
              <a:solidFill>
                <a:srgbClr val="71685F">
                  <a:lumMod val="60000"/>
                  <a:lumOff val="40000"/>
                </a:srgbClr>
              </a:solidFill>
            </a:endParaRPr>
          </a:p>
        </p:txBody>
      </p:sp>
      <p:sp>
        <p:nvSpPr>
          <p:cNvPr id="13" name="Rectangle 4"/>
          <p:cNvSpPr>
            <a:spLocks noChangeArrowheads="1"/>
          </p:cNvSpPr>
          <p:nvPr/>
        </p:nvSpPr>
        <p:spPr bwMode="auto">
          <a:xfrm>
            <a:off x="787400" y="5672138"/>
            <a:ext cx="8143875" cy="485775"/>
          </a:xfrm>
          <a:prstGeom prst="rect">
            <a:avLst/>
          </a:prstGeom>
          <a:solidFill>
            <a:schemeClr val="tx2">
              <a:alpha val="10000"/>
            </a:schemeClr>
          </a:solidFill>
        </p:spPr>
        <p:txBody>
          <a:bodyPr lIns="72000" tIns="36000" rIns="72000" bIns="36000" anchor="ctr">
            <a:normAutofit fontScale="97500"/>
          </a:bodyPr>
          <a:lstStyle/>
          <a:p>
            <a:pPr marL="82550" algn="ctr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sz="1200" i="1" dirty="0">
                <a:latin typeface="Calibri" panose="020F0502020204030204" pitchFamily="34" charset="0"/>
                <a:cs typeface="+mn-cs"/>
              </a:rPr>
              <a:t>Durante i mesi primaverili ti capita di soffrire di allergie respiratorie?</a:t>
            </a:r>
          </a:p>
        </p:txBody>
      </p:sp>
      <p:sp>
        <p:nvSpPr>
          <p:cNvPr id="16" name="Titolo 1"/>
          <p:cNvSpPr txBox="1">
            <a:spLocks/>
          </p:cNvSpPr>
          <p:nvPr/>
        </p:nvSpPr>
        <p:spPr>
          <a:xfrm>
            <a:off x="9123363" y="1190625"/>
            <a:ext cx="2720975" cy="4316413"/>
          </a:xfrm>
          <a:prstGeom prst="rect">
            <a:avLst/>
          </a:prstGeom>
          <a:solidFill>
            <a:schemeClr val="tx2">
              <a:alpha val="10000"/>
            </a:schemeClr>
          </a:solidFill>
        </p:spPr>
        <p:txBody>
          <a:bodyPr lIns="90000" tIns="90000" rIns="90000" bIns="90000" anchor="ctr">
            <a:normAutofit fontScale="97500"/>
          </a:bodyPr>
          <a:lstStyle>
            <a:defPPr>
              <a:defRPr lang="it-IT"/>
            </a:defPPr>
            <a:lvl1pPr marL="90000">
              <a:lnSpc>
                <a:spcPct val="120000"/>
              </a:lnSpc>
              <a:spcBef>
                <a:spcPts val="0"/>
              </a:spcBef>
              <a:buNone/>
              <a:defRPr b="0" cap="none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90000" marR="0" lvl="0" indent="0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+mj-cs"/>
              </a:rPr>
              <a:t>Circa il 45% del campione dichiara di soffrire</a:t>
            </a:r>
            <a:r>
              <a:rPr kumimoji="0" lang="it-IT" sz="1400" b="0" i="0" u="none" strike="noStrike" kern="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+mj-cs"/>
              </a:rPr>
              <a:t> di una forma allergica leggera mentre chi soffre spesso/sempre di allergie è pari </a:t>
            </a:r>
            <a:r>
              <a:rPr lang="it-IT" sz="1400" kern="0" dirty="0">
                <a:latin typeface="Calibri" panose="020F0502020204030204" pitchFamily="34" charset="0"/>
              </a:rPr>
              <a:t>al 17,6% del </a:t>
            </a:r>
            <a:r>
              <a:rPr kumimoji="0" lang="it-IT" sz="1400" b="0" i="0" u="none" strike="noStrike" kern="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+mj-cs"/>
              </a:rPr>
              <a:t>campione.</a:t>
            </a:r>
            <a:endParaRPr kumimoji="0" lang="it-IT" sz="1400" b="0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alibri" panose="020F0502020204030204" pitchFamily="34" charset="0"/>
              <a:ea typeface="+mj-ea"/>
              <a:cs typeface="+mj-cs"/>
            </a:endParaRPr>
          </a:p>
        </p:txBody>
      </p:sp>
      <p:sp>
        <p:nvSpPr>
          <p:cNvPr id="3" name="Parentesi graffa chiusa 2"/>
          <p:cNvSpPr/>
          <p:nvPr/>
        </p:nvSpPr>
        <p:spPr>
          <a:xfrm>
            <a:off x="6270171" y="2220686"/>
            <a:ext cx="261258" cy="2296885"/>
          </a:xfrm>
          <a:prstGeom prst="rightBrace">
            <a:avLst/>
          </a:prstGeom>
          <a:ln w="190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latin typeface="Calibri" panose="020F0502020204030204" pitchFamily="34" charset="0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6738256" y="3164165"/>
            <a:ext cx="10994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kern="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ea typeface="+mj-ea"/>
                <a:cs typeface="+mj-cs"/>
              </a:rPr>
              <a:t>17,6%</a:t>
            </a:r>
          </a:p>
        </p:txBody>
      </p:sp>
      <p:sp>
        <p:nvSpPr>
          <p:cNvPr id="10" name="Rectangle 5"/>
          <p:cNvSpPr>
            <a:spLocks noChangeArrowheads="1"/>
          </p:cNvSpPr>
          <p:nvPr/>
        </p:nvSpPr>
        <p:spPr bwMode="auto">
          <a:xfrm>
            <a:off x="9123363" y="5670550"/>
            <a:ext cx="2720975" cy="485775"/>
          </a:xfrm>
          <a:prstGeom prst="rect">
            <a:avLst/>
          </a:prstGeom>
          <a:solidFill>
            <a:schemeClr val="tx2">
              <a:alpha val="10000"/>
            </a:schemeClr>
          </a:solidFill>
        </p:spPr>
        <p:txBody>
          <a:bodyPr tIns="90000" bIns="90000" anchor="ctr">
            <a:normAutofit fontScale="75000" lnSpcReduction="20000"/>
          </a:bodyPr>
          <a:lstStyle/>
          <a:p>
            <a:pPr marL="82550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>
                <a:solidFill>
                  <a:schemeClr val="tx2"/>
                </a:solidFill>
                <a:latin typeface="Calibri" panose="020F0502020204030204" pitchFamily="34" charset="0"/>
                <a:cs typeface="+mn-cs"/>
              </a:rPr>
              <a:t>Base: totale campione, 1.008 casi</a:t>
            </a:r>
          </a:p>
        </p:txBody>
      </p:sp>
    </p:spTree>
    <p:extLst>
      <p:ext uri="{BB962C8B-B14F-4D97-AF65-F5344CB8AC3E}">
        <p14:creationId xmlns:p14="http://schemas.microsoft.com/office/powerpoint/2010/main" val="31067675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cap="none" dirty="0"/>
              <a:t>Dimensionamento del fenomeno delle allergie</a:t>
            </a:r>
            <a:br>
              <a:rPr lang="it-IT" altLang="it-IT" cap="none" dirty="0"/>
            </a:br>
            <a:r>
              <a:rPr lang="it-IT" altLang="it-IT" sz="2000" cap="none" dirty="0">
                <a:solidFill>
                  <a:srgbClr val="71685F">
                    <a:lumMod val="60000"/>
                    <a:lumOff val="40000"/>
                  </a:srgbClr>
                </a:solidFill>
              </a:rPr>
              <a:t>Quota di persone che soffrono frequentemente di allergie (Spesso o Sempre) - Trend</a:t>
            </a:r>
            <a:endParaRPr lang="it-IT" sz="2000" cap="none" dirty="0">
              <a:solidFill>
                <a:srgbClr val="71685F">
                  <a:lumMod val="60000"/>
                  <a:lumOff val="40000"/>
                </a:srgbClr>
              </a:solidFill>
            </a:endParaRPr>
          </a:p>
        </p:txBody>
      </p:sp>
      <p:sp>
        <p:nvSpPr>
          <p:cNvPr id="13" name="Rectangle 4"/>
          <p:cNvSpPr>
            <a:spLocks noChangeArrowheads="1"/>
          </p:cNvSpPr>
          <p:nvPr/>
        </p:nvSpPr>
        <p:spPr bwMode="auto">
          <a:xfrm>
            <a:off x="787400" y="5672138"/>
            <a:ext cx="8143875" cy="485775"/>
          </a:xfrm>
          <a:prstGeom prst="rect">
            <a:avLst/>
          </a:prstGeom>
          <a:solidFill>
            <a:schemeClr val="tx2">
              <a:alpha val="10000"/>
            </a:schemeClr>
          </a:solidFill>
        </p:spPr>
        <p:txBody>
          <a:bodyPr lIns="72000" tIns="36000" rIns="72000" bIns="36000" anchor="ctr">
            <a:normAutofit fontScale="97500"/>
          </a:bodyPr>
          <a:lstStyle/>
          <a:p>
            <a:pPr marL="82550" algn="ctr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sz="1200" i="1" dirty="0">
                <a:latin typeface="Calibri" panose="020F0502020204030204" pitchFamily="34" charset="0"/>
              </a:rPr>
              <a:t>Durante i mesi primaverili ti capita di soffrire di allergie respiratorie?</a:t>
            </a:r>
          </a:p>
          <a:p>
            <a:pPr marL="82550" algn="ctr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sz="1200" i="1" dirty="0">
                <a:latin typeface="Calibri" panose="020F0502020204030204" pitchFamily="34" charset="0"/>
              </a:rPr>
              <a:t>Le persone con cui vivi in casa tua soffrono di allergie respiratorie?</a:t>
            </a:r>
          </a:p>
        </p:txBody>
      </p:sp>
      <p:sp>
        <p:nvSpPr>
          <p:cNvPr id="16" name="Titolo 1"/>
          <p:cNvSpPr txBox="1">
            <a:spLocks/>
          </p:cNvSpPr>
          <p:nvPr/>
        </p:nvSpPr>
        <p:spPr>
          <a:xfrm>
            <a:off x="9123363" y="1190625"/>
            <a:ext cx="2720975" cy="4316413"/>
          </a:xfrm>
          <a:prstGeom prst="rect">
            <a:avLst/>
          </a:prstGeom>
          <a:solidFill>
            <a:schemeClr val="tx2">
              <a:alpha val="10000"/>
            </a:schemeClr>
          </a:solidFill>
        </p:spPr>
        <p:txBody>
          <a:bodyPr lIns="90000" tIns="90000" rIns="90000" bIns="90000" anchor="ctr">
            <a:normAutofit fontScale="97500"/>
          </a:bodyPr>
          <a:lstStyle>
            <a:defPPr>
              <a:defRPr lang="it-IT"/>
            </a:defPPr>
            <a:lvl1pPr marL="90000">
              <a:lnSpc>
                <a:spcPct val="120000"/>
              </a:lnSpc>
              <a:spcBef>
                <a:spcPts val="0"/>
              </a:spcBef>
              <a:buNone/>
              <a:defRPr b="0" cap="none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90000" marR="0" lvl="0" indent="0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+mj-cs"/>
              </a:rPr>
              <a:t>La quota di persone che </a:t>
            </a:r>
            <a:r>
              <a:rPr kumimoji="0" lang="it-IT" sz="1400" b="0" i="0" u="none" strike="noStrike" kern="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+mj-cs"/>
              </a:rPr>
              <a:t>soffre di allergie respiratorie è sostanzialmente stabile nel corso degli </a:t>
            </a:r>
            <a:r>
              <a:rPr kumimoji="0" lang="it-IT" sz="1400" b="0" i="0" u="none" strike="noStrike" kern="0" cap="none" spc="0" normalizeH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+mj-cs"/>
              </a:rPr>
              <a:t>ann</a:t>
            </a:r>
            <a:r>
              <a:rPr lang="it-IT" sz="1400" kern="0" dirty="0">
                <a:latin typeface="Calibri" panose="020F0502020204030204" pitchFamily="34" charset="0"/>
              </a:rPr>
              <a:t>i.</a:t>
            </a:r>
            <a:endParaRPr kumimoji="0" lang="it-IT" sz="1400" b="0" i="0" u="none" strike="noStrike" kern="0" cap="none" spc="0" normalizeH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alibri" panose="020F0502020204030204" pitchFamily="34" charset="0"/>
              <a:ea typeface="+mj-ea"/>
              <a:cs typeface="+mj-cs"/>
            </a:endParaRPr>
          </a:p>
        </p:txBody>
      </p:sp>
      <p:sp>
        <p:nvSpPr>
          <p:cNvPr id="10" name="Rectangle 5"/>
          <p:cNvSpPr>
            <a:spLocks noChangeArrowheads="1"/>
          </p:cNvSpPr>
          <p:nvPr/>
        </p:nvSpPr>
        <p:spPr bwMode="auto">
          <a:xfrm>
            <a:off x="9123363" y="5670550"/>
            <a:ext cx="2720975" cy="485775"/>
          </a:xfrm>
          <a:prstGeom prst="rect">
            <a:avLst/>
          </a:prstGeom>
          <a:solidFill>
            <a:schemeClr val="tx2">
              <a:alpha val="10000"/>
            </a:schemeClr>
          </a:solidFill>
        </p:spPr>
        <p:txBody>
          <a:bodyPr tIns="90000" bIns="90000" anchor="ctr">
            <a:normAutofit fontScale="67500" lnSpcReduction="20000"/>
          </a:bodyPr>
          <a:lstStyle/>
          <a:p>
            <a:pPr marL="82550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>
                <a:solidFill>
                  <a:schemeClr val="tx2"/>
                </a:solidFill>
                <a:latin typeface="Calibri" panose="020F0502020204030204" pitchFamily="34" charset="0"/>
                <a:cs typeface="+mn-cs"/>
              </a:rPr>
              <a:t>Base: totale campione 2014 e 2020.</a:t>
            </a:r>
          </a:p>
        </p:txBody>
      </p:sp>
      <p:graphicFrame>
        <p:nvGraphicFramePr>
          <p:cNvPr id="9" name="Segnaposto grafico 2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12804876"/>
              </p:ext>
            </p:extLst>
          </p:nvPr>
        </p:nvGraphicFramePr>
        <p:xfrm>
          <a:off x="539751" y="1187452"/>
          <a:ext cx="8391525" cy="41052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747037274"/>
      </p:ext>
    </p:extLst>
  </p:cSld>
  <p:clrMapOvr>
    <a:masterClrMapping/>
  </p:clrMapOvr>
</p:sld>
</file>

<file path=ppt/theme/theme1.xml><?xml version="1.0" encoding="utf-8"?>
<a:theme xmlns:a="http://schemas.openxmlformats.org/drawingml/2006/main" name="[H2] Analisi dell'impatto della campagna pubblicitaria di IBS - Vers 1.01">
  <a:themeElements>
    <a:clrScheme name="Human Highway">
      <a:dk1>
        <a:srgbClr val="71685F"/>
      </a:dk1>
      <a:lt1>
        <a:sysClr val="window" lastClr="FFFFFF"/>
      </a:lt1>
      <a:dk2>
        <a:srgbClr val="71685F"/>
      </a:dk2>
      <a:lt2>
        <a:srgbClr val="FFFFFF"/>
      </a:lt2>
      <a:accent1>
        <a:srgbClr val="185580"/>
      </a:accent1>
      <a:accent2>
        <a:srgbClr val="A3AA3A"/>
      </a:accent2>
      <a:accent3>
        <a:srgbClr val="911236"/>
      </a:accent3>
      <a:accent4>
        <a:srgbClr val="249797"/>
      </a:accent4>
      <a:accent5>
        <a:srgbClr val="EE7B25"/>
      </a:accent5>
      <a:accent6>
        <a:srgbClr val="665A9E"/>
      </a:accent6>
      <a:hlink>
        <a:srgbClr val="EDB23B"/>
      </a:hlink>
      <a:folHlink>
        <a:srgbClr val="71685F"/>
      </a:folHlink>
    </a:clrScheme>
    <a:fontScheme name="Personalizzato 1">
      <a:majorFont>
        <a:latin typeface="Maven Pro"/>
        <a:ea typeface=""/>
        <a:cs typeface=""/>
      </a:majorFont>
      <a:minorFont>
        <a:latin typeface="Maven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Human Highway">
    <a:dk1>
      <a:srgbClr val="71685F"/>
    </a:dk1>
    <a:lt1>
      <a:sysClr val="window" lastClr="FFFFFF"/>
    </a:lt1>
    <a:dk2>
      <a:srgbClr val="71685F"/>
    </a:dk2>
    <a:lt2>
      <a:srgbClr val="FFFFFF"/>
    </a:lt2>
    <a:accent1>
      <a:srgbClr val="185580"/>
    </a:accent1>
    <a:accent2>
      <a:srgbClr val="A3AA3A"/>
    </a:accent2>
    <a:accent3>
      <a:srgbClr val="911236"/>
    </a:accent3>
    <a:accent4>
      <a:srgbClr val="249797"/>
    </a:accent4>
    <a:accent5>
      <a:srgbClr val="EE7B25"/>
    </a:accent5>
    <a:accent6>
      <a:srgbClr val="665A9E"/>
    </a:accent6>
    <a:hlink>
      <a:srgbClr val="EDB23B"/>
    </a:hlink>
    <a:folHlink>
      <a:srgbClr val="71685F"/>
    </a:folHlink>
  </a:clrScheme>
  <a:fontScheme name="Personalizzato 1">
    <a:majorFont>
      <a:latin typeface="Maven Pro"/>
      <a:ea typeface=""/>
      <a:cs typeface=""/>
    </a:majorFont>
    <a:minorFont>
      <a:latin typeface="Maven Pro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073BF1DE21900440ADB303ACDA0DAFC9" ma:contentTypeVersion="10" ma:contentTypeDescription="Creare un nuovo documento." ma:contentTypeScope="" ma:versionID="fb4e5f8c3821c6a38157b180baa6a4af">
  <xsd:schema xmlns:xsd="http://www.w3.org/2001/XMLSchema" xmlns:xs="http://www.w3.org/2001/XMLSchema" xmlns:p="http://schemas.microsoft.com/office/2006/metadata/properties" xmlns:ns2="668b0b7c-d5fe-4193-855d-ea9481359441" xmlns:ns3="732ddfa6-b0e0-450b-82c2-8d850d0a8d0f" targetNamespace="http://schemas.microsoft.com/office/2006/metadata/properties" ma:root="true" ma:fieldsID="2aa45c5b8327caef7f67fb6bf1bcdbc1" ns2:_="" ns3:_="">
    <xsd:import namespace="668b0b7c-d5fe-4193-855d-ea9481359441"/>
    <xsd:import namespace="732ddfa6-b0e0-450b-82c2-8d850d0a8d0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68b0b7c-d5fe-4193-855d-ea948135944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2ddfa6-b0e0-450b-82c2-8d850d0a8d0f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Condivis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Condiviso con dettagl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48FA595-6E73-42CF-8BC3-8E3B7BE57D84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B5AD2C60-0886-42EF-BDFD-50D9691A055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527C2E3-3BF6-46B5-97DA-33FA918762F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68b0b7c-d5fe-4193-855d-ea9481359441"/>
    <ds:schemaRef ds:uri="732ddfa6-b0e0-450b-82c2-8d850d0a8d0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[H2] Analisi dell'impatto della campagna pubblicitaria di IBS - Vers 1.01</Template>
  <TotalTime>2344</TotalTime>
  <Words>2277</Words>
  <Application>Microsoft Office PowerPoint</Application>
  <PresentationFormat>Widescreen</PresentationFormat>
  <Paragraphs>233</Paragraphs>
  <Slides>26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1" baseType="lpstr">
      <vt:lpstr>Calibri</vt:lpstr>
      <vt:lpstr>Wingdings</vt:lpstr>
      <vt:lpstr>Maven Pro</vt:lpstr>
      <vt:lpstr>Arial</vt:lpstr>
      <vt:lpstr>[H2] Analisi dell'impatto della campagna pubblicitaria di IBS - Vers 1.01</vt:lpstr>
      <vt:lpstr>Gli Italiani e le allergie primaverili  Ricerca online su un campione rappresentativo della popolazione Internet</vt:lpstr>
      <vt:lpstr>Il campione Struttura del campione, ponderazione dei rispondenti e profilo</vt:lpstr>
      <vt:lpstr>Key findings</vt:lpstr>
      <vt:lpstr>I principali risultati La diffusione delle allergie</vt:lpstr>
      <vt:lpstr>I principali risultati Luoghi e impatto sulla vita quotidiana</vt:lpstr>
      <vt:lpstr>I principali risultati Sintomi e rimedi</vt:lpstr>
      <vt:lpstr>La diffusione delle allergie</vt:lpstr>
      <vt:lpstr>Dimensionamento del fenomeno delle allergie Frequenza con cui si soffre di allergie respiratorie</vt:lpstr>
      <vt:lpstr>Dimensionamento del fenomeno delle allergie Quota di persone che soffrono frequentemente di allergie (Spesso o Sempre) - Trend</vt:lpstr>
      <vt:lpstr>Profilo di chi soffre di allergie Quota di persone che soffrono frequentemente di allergie (Spesso o Sempre)</vt:lpstr>
      <vt:lpstr>Luoghi e condizionamenti</vt:lpstr>
      <vt:lpstr>Luoghi I due luoghi dove capita più frequentemente di soffrire di allergie</vt:lpstr>
      <vt:lpstr>Luoghi I due luoghi dove capita più frequentemente di soffrire di allergie – Cfr per livello di sofferenza</vt:lpstr>
      <vt:lpstr>Luoghi I due luoghi dove capita più frequentemente di soffrire di allergie – Cfr per sesso</vt:lpstr>
      <vt:lpstr>Condizionamenti Come le allergie condizionano la vita quotidiana</vt:lpstr>
      <vt:lpstr>Condizionamenti Come le allergie condizionano la vita quotidiana – Cfr per livello di sofferenza</vt:lpstr>
      <vt:lpstr>Condizionamenti Come le allergie condizionano la vita quotidiana – Cfr per sesso</vt:lpstr>
      <vt:lpstr>Sintomi e rimedi</vt:lpstr>
      <vt:lpstr>Sintomi I tre più fastidiosi</vt:lpstr>
      <vt:lpstr>Sintomi I tre più fastidiosi – Cfr per livello di sofferenza</vt:lpstr>
      <vt:lpstr>Sintomi I tre più fastidiosi – Cfr per sesso</vt:lpstr>
      <vt:lpstr>Rimedi Ranking dei due più utilizzati</vt:lpstr>
      <vt:lpstr>Rimedi Ranking dei due più utilizzati - Trend</vt:lpstr>
      <vt:lpstr>Rimedi Ranking dei due più utilizzati – Cfr per livello di sofferenza</vt:lpstr>
      <vt:lpstr>Rimedi Ranking dei due più utilizzati – Cfr per sesso</vt:lpstr>
      <vt:lpstr>Grazie dell’attenzione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Misura degli effetti della campagna pubblicitaria di IBS dell’autunno 2014  Ricerca online su un campione di individui rappresentativo della popolazione Internet maggiorenne acquirente online di prodotti in vendita su IBS.it</dc:title>
  <dc:creator>Giacomo Fusina</dc:creator>
  <cp:lastModifiedBy>Anibaldi, Margherita</cp:lastModifiedBy>
  <cp:revision>116</cp:revision>
  <dcterms:created xsi:type="dcterms:W3CDTF">2015-02-17T18:30:54Z</dcterms:created>
  <dcterms:modified xsi:type="dcterms:W3CDTF">2020-03-30T12:15:00Z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0x010100073BF1DE21900440ADB303ACDA0DAFC9</vt:lpwstr>
  </property>
</Properties>
</file>